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19"/>
  </p:notesMasterIdLst>
  <p:sldIdLst>
    <p:sldId id="256" r:id="rId2"/>
    <p:sldId id="281" r:id="rId3"/>
    <p:sldId id="260" r:id="rId4"/>
    <p:sldId id="258" r:id="rId5"/>
    <p:sldId id="273" r:id="rId6"/>
    <p:sldId id="280" r:id="rId7"/>
    <p:sldId id="279" r:id="rId8"/>
    <p:sldId id="269" r:id="rId9"/>
    <p:sldId id="275" r:id="rId10"/>
    <p:sldId id="276" r:id="rId11"/>
    <p:sldId id="277" r:id="rId12"/>
    <p:sldId id="274" r:id="rId13"/>
    <p:sldId id="272" r:id="rId14"/>
    <p:sldId id="278" r:id="rId15"/>
    <p:sldId id="259" r:id="rId16"/>
    <p:sldId id="262" r:id="rId17"/>
    <p:sldId id="261" r:id="rId18"/>
  </p:sldIdLst>
  <p:sldSz cx="9144000" cy="6858000" type="screen4x3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6600"/>
    <a:srgbClr val="DAE7F6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60" d="100"/>
          <a:sy n="60" d="100"/>
        </p:scale>
        <p:origin x="-1350" y="-30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57" d="100"/>
          <a:sy n="57" d="100"/>
        </p:scale>
        <p:origin x="-2472" y="-84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7FF4276-4ABA-4D0D-BFA8-2C1D81CD2327}" type="datetimeFigureOut">
              <a:rPr lang="nl-NL" smtClean="0"/>
              <a:pPr/>
              <a:t>21-6-2012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4C86FC6-83D4-48BB-9C7E-150C0480B6C1}" type="slidenum">
              <a:rPr lang="nl-NL" smtClean="0"/>
              <a:pPr/>
              <a:t>‹nr.›</a:t>
            </a:fld>
            <a:endParaRPr lang="nl-N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C86FC6-83D4-48BB-9C7E-150C0480B6C1}" type="slidenum">
              <a:rPr lang="nl-NL" smtClean="0"/>
              <a:pPr/>
              <a:t>6</a:t>
            </a:fld>
            <a:endParaRPr lang="nl-NL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276872"/>
            <a:ext cx="7772400" cy="2046089"/>
          </a:xfrm>
        </p:spPr>
        <p:txBody>
          <a:bodyPr/>
          <a:lstStyle>
            <a:lvl1pPr>
              <a:defRPr>
                <a:latin typeface="Myriad Pro" pitchFamily="34" charset="0"/>
              </a:defRPr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371600" y="4437112"/>
            <a:ext cx="6400800" cy="1201688"/>
          </a:xfrm>
        </p:spPr>
        <p:txBody>
          <a:bodyPr>
            <a:normAutofit/>
          </a:bodyPr>
          <a:lstStyle>
            <a:lvl1pPr marL="0" indent="0" algn="ctr">
              <a:buNone/>
              <a:defRPr sz="1500">
                <a:solidFill>
                  <a:schemeClr val="tx1"/>
                </a:solidFill>
                <a:latin typeface="Myriad Pro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smtClean="0"/>
              <a:t>Klik om het opmaakprofiel van de modelondertitel te bewerken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Myriad Pro" pitchFamily="34" charset="0"/>
              </a:defRPr>
            </a:lvl1pPr>
          </a:lstStyle>
          <a:p>
            <a:r>
              <a:rPr lang="nl-NL" smtClean="0"/>
              <a:t>21 Juni 2012</a:t>
            </a:r>
            <a:endParaRPr lang="nl-NL" dirty="0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Myriad Pro" pitchFamily="34" charset="0"/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Myriad Pro" pitchFamily="34" charset="0"/>
              </a:defRPr>
            </a:lvl1pPr>
          </a:lstStyle>
          <a:p>
            <a:fld id="{0723D731-5BCE-488A-8623-8533017DEB8A}" type="slidenum">
              <a:rPr lang="nl-NL" smtClean="0"/>
              <a:pPr/>
              <a:t>‹nr.›</a:t>
            </a:fld>
            <a:endParaRPr lang="nl-NL"/>
          </a:p>
        </p:txBody>
      </p:sp>
      <p:pic>
        <p:nvPicPr>
          <p:cNvPr id="9" name="Afbeelding 8" descr="voorkant-01.png"/>
          <p:cNvPicPr>
            <a:picLocks noChangeAspect="1"/>
          </p:cNvPicPr>
          <p:nvPr userDrawn="1"/>
        </p:nvPicPr>
        <p:blipFill>
          <a:blip r:embed="rId2" cstate="print"/>
          <a:srcRect l="3302" t="32079" r="3678"/>
          <a:stretch>
            <a:fillRect/>
          </a:stretch>
        </p:blipFill>
        <p:spPr>
          <a:xfrm>
            <a:off x="0" y="0"/>
            <a:ext cx="9144000" cy="3717032"/>
          </a:xfrm>
          <a:prstGeom prst="rect">
            <a:avLst/>
          </a:prstGeom>
        </p:spPr>
      </p:pic>
    </p:spTree>
  </p:cSld>
  <p:clrMapOvr>
    <a:masterClrMapping/>
  </p:clrMapOvr>
  <p:transition spd="med"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l-NL" smtClean="0"/>
              <a:t>21 Juni 2012</a:t>
            </a:r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23D731-5BCE-488A-8623-8533017DEB8A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  <p:transition spd="med"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l-NL" smtClean="0"/>
              <a:t>21 Juni 2012</a:t>
            </a:r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23D731-5BCE-488A-8623-8533017DEB8A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  <p:transition spd="med"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l-NL" smtClean="0"/>
              <a:t>21 Juni 2012</a:t>
            </a:r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23D731-5BCE-488A-8623-8533017DEB8A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  <p:transition spd="med"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fbeelding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Klik om de stijl te bewerken</a:t>
            </a:r>
            <a:endParaRPr lang="nl-NL" dirty="0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l-NL" smtClean="0"/>
              <a:t>21 Juni 2012</a:t>
            </a: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723D731-5BCE-488A-8623-8533017DEB8A}" type="slidenum">
              <a:rPr lang="nl-NL" smtClean="0"/>
              <a:pPr/>
              <a:t>‹nr.›</a:t>
            </a:fld>
            <a:endParaRPr lang="nl-NL"/>
          </a:p>
        </p:txBody>
      </p:sp>
      <p:sp>
        <p:nvSpPr>
          <p:cNvPr id="8" name="Tijdelijke aanduiding voor inhoud 7"/>
          <p:cNvSpPr>
            <a:spLocks noGrp="1"/>
          </p:cNvSpPr>
          <p:nvPr>
            <p:ph sz="quarter" idx="12"/>
          </p:nvPr>
        </p:nvSpPr>
        <p:spPr>
          <a:xfrm>
            <a:off x="467544" y="980728"/>
            <a:ext cx="8280400" cy="432048"/>
          </a:xfrm>
        </p:spPr>
        <p:txBody>
          <a:bodyPr>
            <a:noAutofit/>
          </a:bodyPr>
          <a:lstStyle>
            <a:lvl1pPr algn="ctr">
              <a:buNone/>
              <a:defRPr sz="1800"/>
            </a:lvl1pPr>
            <a:lvl2pPr algn="ctr">
              <a:defRPr sz="2000"/>
            </a:lvl2pPr>
            <a:lvl3pPr algn="ctr">
              <a:defRPr sz="2000"/>
            </a:lvl3pPr>
            <a:lvl4pPr algn="ctr">
              <a:defRPr sz="2000"/>
            </a:lvl4pPr>
            <a:lvl5pPr algn="ctr">
              <a:defRPr sz="2000"/>
            </a:lvl5pPr>
          </a:lstStyle>
          <a:p>
            <a:pPr lvl="0"/>
            <a:r>
              <a:rPr lang="nl-NL" dirty="0" smtClean="0"/>
              <a:t>Klik om de modelstijlen te bewerken</a:t>
            </a:r>
          </a:p>
        </p:txBody>
      </p:sp>
    </p:spTree>
  </p:cSld>
  <p:clrMapOvr>
    <a:masterClrMapping/>
  </p:clrMapOvr>
  <p:transition spd="med">
    <p:fad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angepaste indel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l-NL" smtClean="0"/>
              <a:t>21 Juni 2012</a:t>
            </a: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723D731-5BCE-488A-8623-8533017DEB8A}" type="slidenum">
              <a:rPr lang="nl-NL" smtClean="0"/>
              <a:pPr/>
              <a:t>‹nr.›</a:t>
            </a:fld>
            <a:endParaRPr lang="nl-NL"/>
          </a:p>
        </p:txBody>
      </p:sp>
      <p:sp>
        <p:nvSpPr>
          <p:cNvPr id="5" name="Afgeronde rechthoek 4"/>
          <p:cNvSpPr/>
          <p:nvPr userDrawn="1"/>
        </p:nvSpPr>
        <p:spPr>
          <a:xfrm>
            <a:off x="179512" y="1700808"/>
            <a:ext cx="2808312" cy="2160240"/>
          </a:xfrm>
          <a:prstGeom prst="roundRect">
            <a:avLst/>
          </a:prstGeom>
          <a:solidFill>
            <a:srgbClr val="DAE7F6"/>
          </a:solidFill>
          <a:ln w="127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 smtClean="0">
              <a:solidFill>
                <a:schemeClr val="tx1"/>
              </a:solidFill>
            </a:endParaRPr>
          </a:p>
          <a:p>
            <a:pPr algn="ctr"/>
            <a:endParaRPr lang="nl-NL" dirty="0">
              <a:solidFill>
                <a:schemeClr val="tx1"/>
              </a:solidFill>
            </a:endParaRPr>
          </a:p>
          <a:p>
            <a:pPr algn="ctr"/>
            <a:endParaRPr lang="nl-NL" dirty="0" smtClean="0">
              <a:solidFill>
                <a:schemeClr val="tx1"/>
              </a:solidFill>
            </a:endParaRPr>
          </a:p>
          <a:p>
            <a:pPr algn="ctr"/>
            <a:endParaRPr lang="nl-NL" dirty="0">
              <a:solidFill>
                <a:schemeClr val="tx1"/>
              </a:solidFill>
            </a:endParaRPr>
          </a:p>
          <a:p>
            <a:pPr algn="ctr"/>
            <a:endParaRPr lang="nl-NL" dirty="0" smtClean="0">
              <a:solidFill>
                <a:schemeClr val="tx1"/>
              </a:solidFill>
            </a:endParaRPr>
          </a:p>
          <a:p>
            <a:pPr algn="ctr"/>
            <a:endParaRPr lang="nl-NL" dirty="0">
              <a:solidFill>
                <a:schemeClr val="tx1"/>
              </a:solidFill>
            </a:endParaRPr>
          </a:p>
        </p:txBody>
      </p:sp>
      <p:sp>
        <p:nvSpPr>
          <p:cNvPr id="6" name="Afgeronde rechthoek 5"/>
          <p:cNvSpPr/>
          <p:nvPr userDrawn="1"/>
        </p:nvSpPr>
        <p:spPr>
          <a:xfrm>
            <a:off x="3131840" y="1700808"/>
            <a:ext cx="2808312" cy="2160240"/>
          </a:xfrm>
          <a:prstGeom prst="roundRect">
            <a:avLst/>
          </a:prstGeom>
          <a:solidFill>
            <a:srgbClr val="DAE7F6"/>
          </a:solidFill>
          <a:ln w="127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 smtClean="0">
              <a:solidFill>
                <a:schemeClr val="tx1"/>
              </a:solidFill>
            </a:endParaRPr>
          </a:p>
          <a:p>
            <a:pPr algn="ctr"/>
            <a:endParaRPr lang="nl-NL" dirty="0">
              <a:solidFill>
                <a:schemeClr val="tx1"/>
              </a:solidFill>
            </a:endParaRPr>
          </a:p>
          <a:p>
            <a:pPr algn="ctr"/>
            <a:endParaRPr lang="nl-NL" dirty="0" smtClean="0">
              <a:solidFill>
                <a:schemeClr val="tx1"/>
              </a:solidFill>
            </a:endParaRPr>
          </a:p>
          <a:p>
            <a:pPr algn="ctr"/>
            <a:endParaRPr lang="nl-NL" dirty="0">
              <a:solidFill>
                <a:schemeClr val="tx1"/>
              </a:solidFill>
            </a:endParaRPr>
          </a:p>
          <a:p>
            <a:pPr algn="ctr"/>
            <a:endParaRPr lang="nl-NL" dirty="0" smtClean="0">
              <a:solidFill>
                <a:schemeClr val="tx1"/>
              </a:solidFill>
            </a:endParaRPr>
          </a:p>
          <a:p>
            <a:pPr algn="ctr"/>
            <a:endParaRPr lang="nl-NL" dirty="0">
              <a:solidFill>
                <a:schemeClr val="tx1"/>
              </a:solidFill>
            </a:endParaRPr>
          </a:p>
        </p:txBody>
      </p:sp>
      <p:sp>
        <p:nvSpPr>
          <p:cNvPr id="7" name="Afgeronde rechthoek 6"/>
          <p:cNvSpPr/>
          <p:nvPr userDrawn="1"/>
        </p:nvSpPr>
        <p:spPr>
          <a:xfrm>
            <a:off x="6084168" y="4005064"/>
            <a:ext cx="2808312" cy="2160240"/>
          </a:xfrm>
          <a:prstGeom prst="roundRect">
            <a:avLst/>
          </a:prstGeom>
          <a:solidFill>
            <a:srgbClr val="DAE7F6"/>
          </a:solidFill>
          <a:ln w="127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 smtClean="0">
              <a:solidFill>
                <a:schemeClr val="tx1"/>
              </a:solidFill>
            </a:endParaRPr>
          </a:p>
          <a:p>
            <a:pPr algn="ctr"/>
            <a:endParaRPr lang="nl-NL" dirty="0">
              <a:solidFill>
                <a:schemeClr val="tx1"/>
              </a:solidFill>
            </a:endParaRPr>
          </a:p>
          <a:p>
            <a:pPr algn="ctr"/>
            <a:endParaRPr lang="nl-NL" dirty="0" smtClean="0">
              <a:solidFill>
                <a:schemeClr val="tx1"/>
              </a:solidFill>
            </a:endParaRPr>
          </a:p>
          <a:p>
            <a:pPr algn="ctr"/>
            <a:endParaRPr lang="nl-NL" dirty="0">
              <a:solidFill>
                <a:schemeClr val="tx1"/>
              </a:solidFill>
            </a:endParaRPr>
          </a:p>
          <a:p>
            <a:pPr algn="ctr"/>
            <a:endParaRPr lang="nl-NL" dirty="0" smtClean="0">
              <a:solidFill>
                <a:schemeClr val="tx1"/>
              </a:solidFill>
            </a:endParaRPr>
          </a:p>
          <a:p>
            <a:pPr algn="ctr"/>
            <a:endParaRPr lang="nl-NL" dirty="0">
              <a:solidFill>
                <a:schemeClr val="tx1"/>
              </a:solidFill>
            </a:endParaRPr>
          </a:p>
        </p:txBody>
      </p:sp>
      <p:sp>
        <p:nvSpPr>
          <p:cNvPr id="8" name="Afgeronde rechthoek 7"/>
          <p:cNvSpPr/>
          <p:nvPr userDrawn="1"/>
        </p:nvSpPr>
        <p:spPr>
          <a:xfrm>
            <a:off x="3131840" y="4005064"/>
            <a:ext cx="2808312" cy="2160240"/>
          </a:xfrm>
          <a:prstGeom prst="roundRect">
            <a:avLst/>
          </a:prstGeom>
          <a:solidFill>
            <a:srgbClr val="DAE7F6"/>
          </a:solidFill>
          <a:ln w="127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Ins="36000" rtlCol="0" anchor="ctr"/>
          <a:lstStyle/>
          <a:p>
            <a:pPr algn="ctr"/>
            <a:endParaRPr lang="nl-NL" dirty="0" smtClean="0">
              <a:solidFill>
                <a:schemeClr val="tx1"/>
              </a:solidFill>
            </a:endParaRPr>
          </a:p>
          <a:p>
            <a:pPr algn="ctr"/>
            <a:endParaRPr lang="nl-NL" dirty="0">
              <a:solidFill>
                <a:schemeClr val="tx1"/>
              </a:solidFill>
            </a:endParaRPr>
          </a:p>
          <a:p>
            <a:pPr algn="ctr"/>
            <a:endParaRPr lang="nl-NL" dirty="0" smtClean="0">
              <a:solidFill>
                <a:schemeClr val="tx1"/>
              </a:solidFill>
            </a:endParaRPr>
          </a:p>
          <a:p>
            <a:pPr algn="ctr"/>
            <a:endParaRPr lang="nl-NL" dirty="0">
              <a:solidFill>
                <a:schemeClr val="tx1"/>
              </a:solidFill>
            </a:endParaRPr>
          </a:p>
          <a:p>
            <a:pPr algn="ctr"/>
            <a:endParaRPr lang="nl-NL" dirty="0" smtClean="0">
              <a:solidFill>
                <a:schemeClr val="tx1"/>
              </a:solidFill>
            </a:endParaRPr>
          </a:p>
          <a:p>
            <a:pPr algn="ctr"/>
            <a:endParaRPr lang="nl-NL" dirty="0">
              <a:solidFill>
                <a:schemeClr val="tx1"/>
              </a:solidFill>
            </a:endParaRPr>
          </a:p>
        </p:txBody>
      </p:sp>
      <p:sp>
        <p:nvSpPr>
          <p:cNvPr id="9" name="Afgeronde rechthoek 8"/>
          <p:cNvSpPr/>
          <p:nvPr userDrawn="1"/>
        </p:nvSpPr>
        <p:spPr>
          <a:xfrm>
            <a:off x="179512" y="4005064"/>
            <a:ext cx="2808312" cy="2160240"/>
          </a:xfrm>
          <a:prstGeom prst="roundRect">
            <a:avLst/>
          </a:prstGeom>
          <a:solidFill>
            <a:srgbClr val="DAE7F6"/>
          </a:solidFill>
          <a:ln w="127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 smtClean="0">
              <a:solidFill>
                <a:schemeClr val="tx1"/>
              </a:solidFill>
            </a:endParaRPr>
          </a:p>
          <a:p>
            <a:pPr algn="ctr"/>
            <a:endParaRPr lang="nl-NL" dirty="0">
              <a:solidFill>
                <a:schemeClr val="tx1"/>
              </a:solidFill>
            </a:endParaRPr>
          </a:p>
          <a:p>
            <a:pPr algn="ctr"/>
            <a:endParaRPr lang="nl-NL" dirty="0" smtClean="0">
              <a:solidFill>
                <a:schemeClr val="tx1"/>
              </a:solidFill>
            </a:endParaRPr>
          </a:p>
          <a:p>
            <a:pPr algn="ctr"/>
            <a:endParaRPr lang="nl-NL" dirty="0">
              <a:solidFill>
                <a:schemeClr val="tx1"/>
              </a:solidFill>
            </a:endParaRPr>
          </a:p>
          <a:p>
            <a:pPr algn="ctr"/>
            <a:endParaRPr lang="nl-NL" dirty="0" smtClean="0">
              <a:solidFill>
                <a:schemeClr val="tx1"/>
              </a:solidFill>
            </a:endParaRPr>
          </a:p>
          <a:p>
            <a:pPr algn="ctr"/>
            <a:endParaRPr lang="nl-NL" dirty="0">
              <a:solidFill>
                <a:schemeClr val="tx1"/>
              </a:solidFill>
            </a:endParaRPr>
          </a:p>
        </p:txBody>
      </p:sp>
      <p:sp>
        <p:nvSpPr>
          <p:cNvPr id="10" name="Afgeronde rechthoek 9"/>
          <p:cNvSpPr/>
          <p:nvPr userDrawn="1"/>
        </p:nvSpPr>
        <p:spPr>
          <a:xfrm>
            <a:off x="6084168" y="1700808"/>
            <a:ext cx="2808312" cy="2160240"/>
          </a:xfrm>
          <a:prstGeom prst="roundRect">
            <a:avLst/>
          </a:prstGeom>
          <a:solidFill>
            <a:srgbClr val="DAE7F6"/>
          </a:solidFill>
          <a:ln w="127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 smtClean="0">
              <a:solidFill>
                <a:schemeClr val="tx1"/>
              </a:solidFill>
            </a:endParaRPr>
          </a:p>
          <a:p>
            <a:pPr algn="ctr"/>
            <a:endParaRPr lang="nl-NL" dirty="0">
              <a:solidFill>
                <a:schemeClr val="tx1"/>
              </a:solidFill>
            </a:endParaRPr>
          </a:p>
          <a:p>
            <a:pPr algn="ctr"/>
            <a:endParaRPr lang="nl-NL" dirty="0" smtClean="0">
              <a:solidFill>
                <a:schemeClr val="tx1"/>
              </a:solidFill>
            </a:endParaRPr>
          </a:p>
          <a:p>
            <a:pPr algn="ctr"/>
            <a:endParaRPr lang="nl-NL" dirty="0">
              <a:solidFill>
                <a:schemeClr val="tx1"/>
              </a:solidFill>
            </a:endParaRPr>
          </a:p>
          <a:p>
            <a:pPr algn="ctr"/>
            <a:endParaRPr lang="nl-NL" dirty="0" smtClean="0">
              <a:solidFill>
                <a:schemeClr val="tx1"/>
              </a:solidFill>
            </a:endParaRPr>
          </a:p>
          <a:p>
            <a:pPr algn="ctr"/>
            <a:endParaRPr lang="nl-NL" dirty="0">
              <a:solidFill>
                <a:schemeClr val="tx1"/>
              </a:solidFill>
            </a:endParaRPr>
          </a:p>
        </p:txBody>
      </p:sp>
      <p:sp>
        <p:nvSpPr>
          <p:cNvPr id="12" name="Tijdelijke aanduiding voor inhoud 7"/>
          <p:cNvSpPr>
            <a:spLocks noGrp="1"/>
          </p:cNvSpPr>
          <p:nvPr>
            <p:ph sz="quarter" idx="12"/>
          </p:nvPr>
        </p:nvSpPr>
        <p:spPr>
          <a:xfrm>
            <a:off x="467544" y="980728"/>
            <a:ext cx="8280400" cy="432048"/>
          </a:xfrm>
        </p:spPr>
        <p:txBody>
          <a:bodyPr>
            <a:noAutofit/>
          </a:bodyPr>
          <a:lstStyle>
            <a:lvl1pPr algn="ctr">
              <a:buNone/>
              <a:defRPr sz="1800"/>
            </a:lvl1pPr>
            <a:lvl2pPr algn="ctr">
              <a:defRPr sz="2000"/>
            </a:lvl2pPr>
            <a:lvl3pPr algn="ctr">
              <a:defRPr sz="2000"/>
            </a:lvl3pPr>
            <a:lvl4pPr algn="ctr">
              <a:defRPr sz="2000"/>
            </a:lvl4pPr>
            <a:lvl5pPr algn="ctr">
              <a:defRPr sz="2000"/>
            </a:lvl5pPr>
          </a:lstStyle>
          <a:p>
            <a:pPr lvl="0"/>
            <a:r>
              <a:rPr lang="nl-NL" dirty="0" smtClean="0"/>
              <a:t>Klik om de modelstijlen te bewerken</a:t>
            </a:r>
          </a:p>
        </p:txBody>
      </p:sp>
    </p:spTree>
  </p:cSld>
  <p:clrMapOvr>
    <a:masterClrMapping/>
  </p:clrMapOvr>
  <p:transition spd="med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62622" y="1063277"/>
            <a:ext cx="8229600" cy="5174035"/>
          </a:xfrm>
        </p:spPr>
        <p:txBody>
          <a:bodyPr>
            <a:normAutofit/>
          </a:bodyPr>
          <a:lstStyle>
            <a:lvl1pPr>
              <a:defRPr sz="2200"/>
            </a:lvl1pPr>
            <a:lvl2pPr>
              <a:defRPr sz="2200"/>
            </a:lvl2pPr>
            <a:lvl3pPr>
              <a:defRPr sz="2200"/>
            </a:lvl3pPr>
            <a:lvl4pPr>
              <a:defRPr sz="2200"/>
            </a:lvl4pPr>
            <a:lvl5pPr>
              <a:defRPr sz="2200"/>
            </a:lvl5pPr>
          </a:lstStyle>
          <a:p>
            <a:pPr lvl="0"/>
            <a:r>
              <a:rPr lang="nl-NL" dirty="0" smtClean="0"/>
              <a:t>Klik om de modelstijlen te bewerken</a:t>
            </a:r>
          </a:p>
          <a:p>
            <a:pPr lvl="1"/>
            <a:r>
              <a:rPr lang="nl-NL" dirty="0" smtClean="0"/>
              <a:t>Tweede niveau</a:t>
            </a:r>
          </a:p>
          <a:p>
            <a:pPr lvl="2"/>
            <a:r>
              <a:rPr lang="nl-NL" dirty="0" smtClean="0"/>
              <a:t>Derde niveau</a:t>
            </a:r>
          </a:p>
          <a:p>
            <a:pPr lvl="3"/>
            <a:r>
              <a:rPr lang="nl-NL" dirty="0" smtClean="0"/>
              <a:t>Vierde niveau</a:t>
            </a:r>
          </a:p>
          <a:p>
            <a:pPr lvl="4"/>
            <a:r>
              <a:rPr lang="nl-NL" dirty="0" smtClean="0"/>
              <a:t>Vijfde niveau</a:t>
            </a:r>
            <a:endParaRPr lang="nl-NL" dirty="0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l-NL" smtClean="0"/>
              <a:t>21 Juni 2012</a:t>
            </a:r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23D731-5BCE-488A-8623-8533017DEB8A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  <p:transition spd="med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Aangepaste indel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l-NL" smtClean="0"/>
              <a:t>21 Juni 2012</a:t>
            </a: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723D731-5BCE-488A-8623-8533017DEB8A}" type="slidenum">
              <a:rPr lang="nl-NL" smtClean="0"/>
              <a:pPr/>
              <a:t>‹nr.›</a:t>
            </a:fld>
            <a:endParaRPr lang="nl-NL"/>
          </a:p>
        </p:txBody>
      </p:sp>
      <p:sp>
        <p:nvSpPr>
          <p:cNvPr id="5" name="Tijdelijke aanduiding voor inhoud 2"/>
          <p:cNvSpPr>
            <a:spLocks noGrp="1"/>
          </p:cNvSpPr>
          <p:nvPr>
            <p:ph idx="1"/>
          </p:nvPr>
        </p:nvSpPr>
        <p:spPr>
          <a:xfrm>
            <a:off x="462622" y="1063278"/>
            <a:ext cx="2700000" cy="344274"/>
          </a:xfrm>
        </p:spPr>
        <p:txBody>
          <a:bodyPr>
            <a:normAutofit/>
          </a:bodyPr>
          <a:lstStyle>
            <a:lvl1pPr algn="l">
              <a:buNone/>
              <a:defRPr sz="1800" b="1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nl-NL" dirty="0" smtClean="0"/>
              <a:t>Klik om de modelstijlen te bewerken</a:t>
            </a:r>
          </a:p>
        </p:txBody>
      </p:sp>
      <p:sp>
        <p:nvSpPr>
          <p:cNvPr id="6" name="Tijdelijke aanduiding voor inhoud 2"/>
          <p:cNvSpPr>
            <a:spLocks noGrp="1"/>
          </p:cNvSpPr>
          <p:nvPr>
            <p:ph idx="12"/>
          </p:nvPr>
        </p:nvSpPr>
        <p:spPr>
          <a:xfrm>
            <a:off x="3224386" y="1068503"/>
            <a:ext cx="2700000" cy="344274"/>
          </a:xfrm>
        </p:spPr>
        <p:txBody>
          <a:bodyPr>
            <a:normAutofit/>
          </a:bodyPr>
          <a:lstStyle>
            <a:lvl1pPr algn="l">
              <a:buNone/>
              <a:defRPr sz="1800" b="1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nl-NL" dirty="0" smtClean="0"/>
              <a:t>Klik om de modelstijlen te bewerken</a:t>
            </a:r>
          </a:p>
        </p:txBody>
      </p:sp>
      <p:sp>
        <p:nvSpPr>
          <p:cNvPr id="7" name="Tijdelijke aanduiding voor inhoud 2"/>
          <p:cNvSpPr>
            <a:spLocks noGrp="1"/>
          </p:cNvSpPr>
          <p:nvPr>
            <p:ph idx="13"/>
          </p:nvPr>
        </p:nvSpPr>
        <p:spPr>
          <a:xfrm>
            <a:off x="5980628" y="1068503"/>
            <a:ext cx="2700000" cy="344274"/>
          </a:xfrm>
        </p:spPr>
        <p:txBody>
          <a:bodyPr>
            <a:normAutofit/>
          </a:bodyPr>
          <a:lstStyle>
            <a:lvl1pPr algn="l">
              <a:buNone/>
              <a:defRPr sz="1800" b="1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nl-NL" dirty="0" smtClean="0"/>
              <a:t>Klik om de modelstijlen te bewerken</a:t>
            </a:r>
          </a:p>
        </p:txBody>
      </p:sp>
      <p:sp>
        <p:nvSpPr>
          <p:cNvPr id="8" name="Tijdelijke aanduiding voor inhoud 2"/>
          <p:cNvSpPr>
            <a:spLocks noGrp="1"/>
          </p:cNvSpPr>
          <p:nvPr>
            <p:ph idx="14"/>
          </p:nvPr>
        </p:nvSpPr>
        <p:spPr>
          <a:xfrm>
            <a:off x="458450" y="1855365"/>
            <a:ext cx="2700000" cy="344274"/>
          </a:xfrm>
        </p:spPr>
        <p:txBody>
          <a:bodyPr>
            <a:normAutofit/>
          </a:bodyPr>
          <a:lstStyle>
            <a:lvl1pPr marL="173038" indent="-173038" algn="l">
              <a:buFont typeface="Arial" pitchFamily="34" charset="0"/>
              <a:buChar char="•"/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nl-NL" dirty="0" smtClean="0"/>
              <a:t>Klik om de modelstijlen te bewerken</a:t>
            </a:r>
          </a:p>
        </p:txBody>
      </p:sp>
      <p:sp>
        <p:nvSpPr>
          <p:cNvPr id="9" name="Tijdelijke aanduiding voor inhoud 2"/>
          <p:cNvSpPr>
            <a:spLocks noGrp="1"/>
          </p:cNvSpPr>
          <p:nvPr>
            <p:ph idx="15"/>
          </p:nvPr>
        </p:nvSpPr>
        <p:spPr>
          <a:xfrm>
            <a:off x="3220214" y="1860590"/>
            <a:ext cx="2700000" cy="344274"/>
          </a:xfrm>
        </p:spPr>
        <p:txBody>
          <a:bodyPr>
            <a:normAutofit/>
          </a:bodyPr>
          <a:lstStyle>
            <a:lvl1pPr marL="169863" indent="-169863" algn="l">
              <a:buFont typeface="Arial" pitchFamily="34" charset="0"/>
              <a:buChar char="•"/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nl-NL" dirty="0" smtClean="0"/>
              <a:t>Klik om de modelstijlen te bewerken</a:t>
            </a:r>
          </a:p>
        </p:txBody>
      </p:sp>
      <p:sp>
        <p:nvSpPr>
          <p:cNvPr id="10" name="Tijdelijke aanduiding voor inhoud 2"/>
          <p:cNvSpPr>
            <a:spLocks noGrp="1"/>
          </p:cNvSpPr>
          <p:nvPr>
            <p:ph idx="16"/>
          </p:nvPr>
        </p:nvSpPr>
        <p:spPr>
          <a:xfrm>
            <a:off x="5976456" y="1860590"/>
            <a:ext cx="2700000" cy="344274"/>
          </a:xfrm>
        </p:spPr>
        <p:txBody>
          <a:bodyPr>
            <a:normAutofit/>
          </a:bodyPr>
          <a:lstStyle>
            <a:lvl1pPr marL="169863" indent="-169863" algn="l">
              <a:buFont typeface="Arial" pitchFamily="34" charset="0"/>
              <a:buChar char="•"/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nl-NL" dirty="0" smtClean="0"/>
              <a:t>Klik om de modelstijlen te bewerken</a:t>
            </a:r>
          </a:p>
        </p:txBody>
      </p:sp>
      <p:sp>
        <p:nvSpPr>
          <p:cNvPr id="11" name="Tijdelijke aanduiding voor inhoud 2"/>
          <p:cNvSpPr>
            <a:spLocks noGrp="1"/>
          </p:cNvSpPr>
          <p:nvPr>
            <p:ph idx="17"/>
          </p:nvPr>
        </p:nvSpPr>
        <p:spPr>
          <a:xfrm>
            <a:off x="458450" y="2287413"/>
            <a:ext cx="2700000" cy="344274"/>
          </a:xfrm>
        </p:spPr>
        <p:txBody>
          <a:bodyPr>
            <a:normAutofit/>
          </a:bodyPr>
          <a:lstStyle>
            <a:lvl1pPr marL="173038" indent="-173038" algn="l">
              <a:buFont typeface="Arial" pitchFamily="34" charset="0"/>
              <a:buChar char="•"/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nl-NL" dirty="0" smtClean="0"/>
              <a:t>Klik om de modelstijlen te bewerken</a:t>
            </a:r>
          </a:p>
        </p:txBody>
      </p:sp>
      <p:sp>
        <p:nvSpPr>
          <p:cNvPr id="12" name="Tijdelijke aanduiding voor inhoud 2"/>
          <p:cNvSpPr>
            <a:spLocks noGrp="1"/>
          </p:cNvSpPr>
          <p:nvPr>
            <p:ph idx="18"/>
          </p:nvPr>
        </p:nvSpPr>
        <p:spPr>
          <a:xfrm>
            <a:off x="3220214" y="2292638"/>
            <a:ext cx="2700000" cy="344274"/>
          </a:xfrm>
        </p:spPr>
        <p:txBody>
          <a:bodyPr>
            <a:normAutofit/>
          </a:bodyPr>
          <a:lstStyle>
            <a:lvl1pPr marL="169863" indent="-169863" algn="l">
              <a:buFont typeface="Arial" pitchFamily="34" charset="0"/>
              <a:buChar char="•"/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nl-NL" dirty="0" smtClean="0"/>
              <a:t>Klik om de modelstijlen te bewerken</a:t>
            </a:r>
          </a:p>
        </p:txBody>
      </p:sp>
      <p:sp>
        <p:nvSpPr>
          <p:cNvPr id="13" name="Tijdelijke aanduiding voor inhoud 2"/>
          <p:cNvSpPr>
            <a:spLocks noGrp="1"/>
          </p:cNvSpPr>
          <p:nvPr>
            <p:ph idx="19"/>
          </p:nvPr>
        </p:nvSpPr>
        <p:spPr>
          <a:xfrm>
            <a:off x="5976456" y="2292638"/>
            <a:ext cx="2700000" cy="344274"/>
          </a:xfrm>
        </p:spPr>
        <p:txBody>
          <a:bodyPr>
            <a:normAutofit/>
          </a:bodyPr>
          <a:lstStyle>
            <a:lvl1pPr marL="169863" indent="-169863" algn="l">
              <a:buFont typeface="Arial" pitchFamily="34" charset="0"/>
              <a:buChar char="•"/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nl-NL" dirty="0" smtClean="0"/>
              <a:t>Klik om de modelstijlen te bewerken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l-NL" smtClean="0"/>
              <a:t>21 Juni 2012</a:t>
            </a:r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23D731-5BCE-488A-8623-8533017DEB8A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  <p:transition spd="med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l-NL" smtClean="0"/>
              <a:t>21 Juni 2012</a:t>
            </a:r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23D731-5BCE-488A-8623-8533017DEB8A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  <p:transition spd="med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l-NL" smtClean="0"/>
              <a:t>21 Juni 2012</a:t>
            </a:r>
            <a:endParaRPr lang="nl-NL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nl-NL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23D731-5BCE-488A-8623-8533017DEB8A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  <p:transition spd="med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l-NL" smtClean="0"/>
              <a:t>21 Juni 2012</a:t>
            </a:r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23D731-5BCE-488A-8623-8533017DEB8A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  <p:transition spd="med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l-NL" smtClean="0"/>
              <a:t>21 Juni 2012</a:t>
            </a:r>
            <a:endParaRPr lang="nl-NL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23D731-5BCE-488A-8623-8533017DEB8A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  <p:transition spd="med"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l-NL" smtClean="0"/>
              <a:t>21 Juni 2012</a:t>
            </a:r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23D731-5BCE-488A-8623-8533017DEB8A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  <p:transition spd="med"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124744"/>
            <a:ext cx="8229600" cy="500141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dirty="0" smtClean="0"/>
              <a:t>Klik om de modelstijlen te bewerken</a:t>
            </a:r>
          </a:p>
          <a:p>
            <a:pPr lvl="1"/>
            <a:r>
              <a:rPr lang="nl-NL" dirty="0" smtClean="0"/>
              <a:t>Tweede niveau</a:t>
            </a:r>
          </a:p>
          <a:p>
            <a:pPr lvl="2"/>
            <a:r>
              <a:rPr lang="nl-NL" dirty="0" smtClean="0"/>
              <a:t>Derde niveau</a:t>
            </a:r>
          </a:p>
          <a:p>
            <a:pPr lvl="3"/>
            <a:r>
              <a:rPr lang="nl-NL" dirty="0" smtClean="0"/>
              <a:t>Vierde niveau</a:t>
            </a:r>
          </a:p>
          <a:p>
            <a:pPr lvl="4"/>
            <a:r>
              <a:rPr lang="nl-NL" dirty="0" smtClean="0"/>
              <a:t>Vijfde niveau</a:t>
            </a:r>
            <a:endParaRPr lang="nl-NL" dirty="0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179512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/>
                </a:solidFill>
                <a:latin typeface="Myriad Pro" pitchFamily="34" charset="0"/>
              </a:defRPr>
            </a:lvl1pPr>
          </a:lstStyle>
          <a:p>
            <a:r>
              <a:rPr lang="nl-NL" smtClean="0"/>
              <a:t>21 Juni 2012</a:t>
            </a:r>
            <a:endParaRPr lang="nl-NL" dirty="0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5796136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  <a:latin typeface="Myriad Pro" pitchFamily="34" charset="0"/>
              </a:defRPr>
            </a:lvl1pPr>
          </a:lstStyle>
          <a:p>
            <a:fld id="{0723D731-5BCE-488A-8623-8533017DEB8A}" type="slidenum">
              <a:rPr lang="nl-NL" smtClean="0"/>
              <a:pPr/>
              <a:t>‹nr.›</a:t>
            </a:fld>
            <a:endParaRPr lang="nl-NL"/>
          </a:p>
        </p:txBody>
      </p:sp>
      <p:pic>
        <p:nvPicPr>
          <p:cNvPr id="7" name="Picture 42"/>
          <p:cNvPicPr>
            <a:picLocks noChangeAspect="1" noChangeArrowheads="1"/>
          </p:cNvPicPr>
          <p:nvPr userDrawn="1"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7956376" y="6309320"/>
            <a:ext cx="1119853" cy="476672"/>
          </a:xfrm>
          <a:prstGeom prst="rect">
            <a:avLst/>
          </a:prstGeom>
          <a:noFill/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2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</p:sldLayoutIdLst>
  <p:transition spd="med">
    <p:fade/>
  </p:transition>
  <p:hf hdr="0" ftr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Myriad Pro" pitchFamily="34" charset="0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Myriad Pro" pitchFamily="34" charset="0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Myriad Pro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Myriad Pro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Myriad Pro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Myriad Pro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7" Type="http://schemas.openxmlformats.org/officeDocument/2006/relationships/image" Target="../media/image6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52.png"/><Relationship Id="rId5" Type="http://schemas.openxmlformats.org/officeDocument/2006/relationships/image" Target="../media/image51.png"/><Relationship Id="rId4" Type="http://schemas.openxmlformats.org/officeDocument/2006/relationships/image" Target="../media/image5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slideLayout" Target="../slideLayouts/slideLayout3.xml"/><Relationship Id="rId1" Type="http://schemas.openxmlformats.org/officeDocument/2006/relationships/video" Target="file:///C:\Users\Wilco\TU%203e%20jaar\CT3000-09%20Bachelor%20eindwerk\Eindrapport\lastinleiding%20presentatie%203.avi" TargetMode="External"/><Relationship Id="rId5" Type="http://schemas.openxmlformats.org/officeDocument/2006/relationships/image" Target="../media/image54.png"/><Relationship Id="rId4" Type="http://schemas.openxmlformats.org/officeDocument/2006/relationships/image" Target="../media/image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slideLayout" Target="../slideLayouts/slideLayout3.xml"/><Relationship Id="rId1" Type="http://schemas.openxmlformats.org/officeDocument/2006/relationships/video" Target="file:///C:\Users\Wilco\TU%203e%20jaar\CT3000-09%20Bachelor%20eindwerk\Eindrapport\Stroomdiagram%20presentatie.avi" TargetMode="External"/><Relationship Id="rId5" Type="http://schemas.openxmlformats.org/officeDocument/2006/relationships/image" Target="../media/image56.png"/><Relationship Id="rId4" Type="http://schemas.openxmlformats.org/officeDocument/2006/relationships/image" Target="../media/image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9.png"/><Relationship Id="rId4" Type="http://schemas.openxmlformats.org/officeDocument/2006/relationships/image" Target="../media/image58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5.png"/><Relationship Id="rId3" Type="http://schemas.openxmlformats.org/officeDocument/2006/relationships/image" Target="../media/image60.png"/><Relationship Id="rId7" Type="http://schemas.openxmlformats.org/officeDocument/2006/relationships/image" Target="../media/image64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3.png"/><Relationship Id="rId5" Type="http://schemas.openxmlformats.org/officeDocument/2006/relationships/image" Target="../media/image62.png"/><Relationship Id="rId4" Type="http://schemas.openxmlformats.org/officeDocument/2006/relationships/image" Target="../media/image61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66.png"/><Relationship Id="rId13" Type="http://schemas.openxmlformats.org/officeDocument/2006/relationships/image" Target="../media/image7.png"/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12" Type="http://schemas.openxmlformats.org/officeDocument/2006/relationships/image" Target="../media/image6.png"/><Relationship Id="rId17" Type="http://schemas.openxmlformats.org/officeDocument/2006/relationships/image" Target="../media/image70.png"/><Relationship Id="rId2" Type="http://schemas.openxmlformats.org/officeDocument/2006/relationships/image" Target="../media/image13.png"/><Relationship Id="rId16" Type="http://schemas.openxmlformats.org/officeDocument/2006/relationships/image" Target="../media/image10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7.png"/><Relationship Id="rId11" Type="http://schemas.openxmlformats.org/officeDocument/2006/relationships/image" Target="../media/image69.png"/><Relationship Id="rId5" Type="http://schemas.openxmlformats.org/officeDocument/2006/relationships/image" Target="../media/image16.png"/><Relationship Id="rId15" Type="http://schemas.openxmlformats.org/officeDocument/2006/relationships/image" Target="../media/image9.png"/><Relationship Id="rId10" Type="http://schemas.openxmlformats.org/officeDocument/2006/relationships/image" Target="../media/image68.png"/><Relationship Id="rId4" Type="http://schemas.openxmlformats.org/officeDocument/2006/relationships/image" Target="../media/image15.png"/><Relationship Id="rId9" Type="http://schemas.openxmlformats.org/officeDocument/2006/relationships/image" Target="../media/image67.png"/><Relationship Id="rId14" Type="http://schemas.openxmlformats.org/officeDocument/2006/relationships/image" Target="../media/image8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png"/><Relationship Id="rId13" Type="http://schemas.openxmlformats.org/officeDocument/2006/relationships/image" Target="../media/image76.png"/><Relationship Id="rId18" Type="http://schemas.openxmlformats.org/officeDocument/2006/relationships/image" Target="../media/image10.png"/><Relationship Id="rId3" Type="http://schemas.openxmlformats.org/officeDocument/2006/relationships/image" Target="../media/image35.png"/><Relationship Id="rId7" Type="http://schemas.openxmlformats.org/officeDocument/2006/relationships/image" Target="../media/image38.png"/><Relationship Id="rId12" Type="http://schemas.openxmlformats.org/officeDocument/2006/relationships/image" Target="../media/image75.png"/><Relationship Id="rId17" Type="http://schemas.openxmlformats.org/officeDocument/2006/relationships/image" Target="../media/image9.png"/><Relationship Id="rId2" Type="http://schemas.openxmlformats.org/officeDocument/2006/relationships/image" Target="../media/image71.png"/><Relationship Id="rId16" Type="http://schemas.openxmlformats.org/officeDocument/2006/relationships/image" Target="../media/image8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37.png"/><Relationship Id="rId11" Type="http://schemas.openxmlformats.org/officeDocument/2006/relationships/image" Target="../media/image74.png"/><Relationship Id="rId5" Type="http://schemas.openxmlformats.org/officeDocument/2006/relationships/image" Target="../media/image36.png"/><Relationship Id="rId15" Type="http://schemas.openxmlformats.org/officeDocument/2006/relationships/image" Target="../media/image7.png"/><Relationship Id="rId10" Type="http://schemas.openxmlformats.org/officeDocument/2006/relationships/image" Target="../media/image73.png"/><Relationship Id="rId4" Type="http://schemas.openxmlformats.org/officeDocument/2006/relationships/image" Target="../media/image44.png"/><Relationship Id="rId9" Type="http://schemas.openxmlformats.org/officeDocument/2006/relationships/image" Target="../media/image72.png"/><Relationship Id="rId14" Type="http://schemas.openxmlformats.org/officeDocument/2006/relationships/image" Target="../media/image6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Relationship Id="rId9" Type="http://schemas.openxmlformats.org/officeDocument/2006/relationships/image" Target="../media/image11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10.png"/><Relationship Id="rId7" Type="http://schemas.openxmlformats.org/officeDocument/2006/relationships/image" Target="../media/image5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4.png"/><Relationship Id="rId5" Type="http://schemas.openxmlformats.org/officeDocument/2006/relationships/image" Target="../media/image12.png"/><Relationship Id="rId4" Type="http://schemas.openxmlformats.org/officeDocument/2006/relationships/image" Target="../media/image7.png"/><Relationship Id="rId9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image" Target="../media/image19.png"/><Relationship Id="rId18" Type="http://schemas.openxmlformats.org/officeDocument/2006/relationships/image" Target="../media/image22.png"/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12" Type="http://schemas.openxmlformats.org/officeDocument/2006/relationships/image" Target="../media/image10.png"/><Relationship Id="rId17" Type="http://schemas.openxmlformats.org/officeDocument/2006/relationships/image" Target="../media/image21.png"/><Relationship Id="rId2" Type="http://schemas.openxmlformats.org/officeDocument/2006/relationships/image" Target="../media/image13.png"/><Relationship Id="rId16" Type="http://schemas.openxmlformats.org/officeDocument/2006/relationships/image" Target="../media/image20.png"/><Relationship Id="rId20" Type="http://schemas.openxmlformats.org/officeDocument/2006/relationships/image" Target="../media/image24.png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17.png"/><Relationship Id="rId11" Type="http://schemas.openxmlformats.org/officeDocument/2006/relationships/image" Target="../media/image6.png"/><Relationship Id="rId5" Type="http://schemas.openxmlformats.org/officeDocument/2006/relationships/image" Target="../media/image16.png"/><Relationship Id="rId15" Type="http://schemas.openxmlformats.org/officeDocument/2006/relationships/image" Target="../media/image5.png"/><Relationship Id="rId10" Type="http://schemas.openxmlformats.org/officeDocument/2006/relationships/image" Target="../media/image7.png"/><Relationship Id="rId19" Type="http://schemas.openxmlformats.org/officeDocument/2006/relationships/image" Target="../media/image23.png"/><Relationship Id="rId4" Type="http://schemas.openxmlformats.org/officeDocument/2006/relationships/image" Target="../media/image15.png"/><Relationship Id="rId9" Type="http://schemas.openxmlformats.org/officeDocument/2006/relationships/image" Target="../media/image8.png"/><Relationship Id="rId1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13" Type="http://schemas.openxmlformats.org/officeDocument/2006/relationships/image" Target="../media/image33.png"/><Relationship Id="rId3" Type="http://schemas.openxmlformats.org/officeDocument/2006/relationships/image" Target="../media/image4.png"/><Relationship Id="rId7" Type="http://schemas.openxmlformats.org/officeDocument/2006/relationships/image" Target="../media/image27.png"/><Relationship Id="rId12" Type="http://schemas.openxmlformats.org/officeDocument/2006/relationships/image" Target="../media/image3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png"/><Relationship Id="rId11" Type="http://schemas.openxmlformats.org/officeDocument/2006/relationships/image" Target="../media/image31.png"/><Relationship Id="rId5" Type="http://schemas.openxmlformats.org/officeDocument/2006/relationships/image" Target="../media/image25.png"/><Relationship Id="rId10" Type="http://schemas.openxmlformats.org/officeDocument/2006/relationships/image" Target="../media/image30.png"/><Relationship Id="rId4" Type="http://schemas.openxmlformats.org/officeDocument/2006/relationships/image" Target="../media/image5.png"/><Relationship Id="rId9" Type="http://schemas.openxmlformats.org/officeDocument/2006/relationships/image" Target="../media/image2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9.png"/><Relationship Id="rId18" Type="http://schemas.openxmlformats.org/officeDocument/2006/relationships/image" Target="../media/image10.png"/><Relationship Id="rId3" Type="http://schemas.openxmlformats.org/officeDocument/2006/relationships/image" Target="../media/image36.png"/><Relationship Id="rId7" Type="http://schemas.openxmlformats.org/officeDocument/2006/relationships/image" Target="../media/image40.png"/><Relationship Id="rId12" Type="http://schemas.openxmlformats.org/officeDocument/2006/relationships/image" Target="../media/image5.png"/><Relationship Id="rId17" Type="http://schemas.openxmlformats.org/officeDocument/2006/relationships/image" Target="../media/image44.png"/><Relationship Id="rId2" Type="http://schemas.openxmlformats.org/officeDocument/2006/relationships/image" Target="../media/image35.png"/><Relationship Id="rId16" Type="http://schemas.openxmlformats.org/officeDocument/2006/relationships/image" Target="../media/image43.png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39.png"/><Relationship Id="rId11" Type="http://schemas.openxmlformats.org/officeDocument/2006/relationships/image" Target="../media/image4.png"/><Relationship Id="rId5" Type="http://schemas.openxmlformats.org/officeDocument/2006/relationships/image" Target="../media/image38.png"/><Relationship Id="rId15" Type="http://schemas.openxmlformats.org/officeDocument/2006/relationships/image" Target="../media/image7.png"/><Relationship Id="rId10" Type="http://schemas.openxmlformats.org/officeDocument/2006/relationships/image" Target="../media/image42.png"/><Relationship Id="rId19" Type="http://schemas.openxmlformats.org/officeDocument/2006/relationships/image" Target="../media/image45.png"/><Relationship Id="rId4" Type="http://schemas.openxmlformats.org/officeDocument/2006/relationships/image" Target="../media/image37.png"/><Relationship Id="rId9" Type="http://schemas.openxmlformats.org/officeDocument/2006/relationships/image" Target="../media/image41.png"/><Relationship Id="rId14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1886967"/>
            <a:ext cx="7772400" cy="2046089"/>
          </a:xfrm>
        </p:spPr>
        <p:txBody>
          <a:bodyPr>
            <a:normAutofit fontScale="90000"/>
          </a:bodyPr>
          <a:lstStyle/>
          <a:p>
            <a:r>
              <a:rPr lang="nl-NL" dirty="0" smtClean="0"/>
              <a:t>AFSCHUIFSTIJFHEID</a:t>
            </a:r>
            <a:br>
              <a:rPr lang="nl-NL" dirty="0" smtClean="0"/>
            </a:br>
            <a:r>
              <a:rPr lang="nl-NL" dirty="0" smtClean="0"/>
              <a:t>EN</a:t>
            </a:r>
            <a:br>
              <a:rPr lang="nl-NL" dirty="0" smtClean="0"/>
            </a:br>
            <a:r>
              <a:rPr lang="nl-NL" dirty="0" smtClean="0"/>
              <a:t>MAXIMALE SCHUIFSPANNING</a:t>
            </a:r>
            <a:endParaRPr lang="nl-NL" dirty="0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nl-NL" dirty="0" smtClean="0"/>
              <a:t>Wilco van der Mersch</a:t>
            </a:r>
            <a:endParaRPr lang="nl-NL" dirty="0"/>
          </a:p>
        </p:txBody>
      </p:sp>
      <p:pic>
        <p:nvPicPr>
          <p:cNvPr id="5" name="Afbeelding 4" descr="overzicht profielen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flipV="1">
            <a:off x="827584" y="5085184"/>
            <a:ext cx="7596336" cy="965877"/>
          </a:xfrm>
          <a:prstGeom prst="rect">
            <a:avLst/>
          </a:prstGeom>
          <a:effectLst/>
        </p:spPr>
      </p:pic>
      <p:sp>
        <p:nvSpPr>
          <p:cNvPr id="6" name="Tekstvak 5"/>
          <p:cNvSpPr txBox="1"/>
          <p:nvPr/>
        </p:nvSpPr>
        <p:spPr>
          <a:xfrm>
            <a:off x="2591780" y="3810526"/>
            <a:ext cx="396044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1600" b="1" dirty="0" smtClean="0">
                <a:solidFill>
                  <a:schemeClr val="accent2"/>
                </a:solidFill>
              </a:rPr>
              <a:t>van verschillende soorten doorsneden</a:t>
            </a:r>
            <a:endParaRPr lang="nl-NL" sz="1600" b="1" dirty="0">
              <a:solidFill>
                <a:schemeClr val="accent2"/>
              </a:solidFill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Afbeelding 19" descr="Modellering 3d presentatie 2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300192" y="3622610"/>
            <a:ext cx="1267726" cy="1657627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l-NL" dirty="0" smtClean="0"/>
              <a:t>Werkwijze</a:t>
            </a:r>
            <a:endParaRPr lang="nl-NL" dirty="0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l-NL" smtClean="0"/>
              <a:t>21 Juni 2012</a:t>
            </a:r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723D731-5BCE-488A-8623-8533017DEB8A}" type="slidenum">
              <a:rPr lang="nl-NL" smtClean="0"/>
              <a:pPr/>
              <a:t>10</a:t>
            </a:fld>
            <a:endParaRPr lang="nl-NL"/>
          </a:p>
        </p:txBody>
      </p:sp>
      <p:sp>
        <p:nvSpPr>
          <p:cNvPr id="12" name="Tijdelijke aanduiding voor inhoud 11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nl-NL" sz="1900" b="1" dirty="0" smtClean="0"/>
              <a:t>Nauwkeuriger</a:t>
            </a:r>
          </a:p>
          <a:p>
            <a:endParaRPr lang="nl-NL" dirty="0"/>
          </a:p>
        </p:txBody>
      </p:sp>
      <p:sp>
        <p:nvSpPr>
          <p:cNvPr id="13" name="Tijdelijke aanduiding voor inhoud 12"/>
          <p:cNvSpPr>
            <a:spLocks noGrp="1"/>
          </p:cNvSpPr>
          <p:nvPr>
            <p:ph idx="12"/>
          </p:nvPr>
        </p:nvSpPr>
        <p:spPr/>
        <p:txBody>
          <a:bodyPr>
            <a:normAutofit lnSpcReduction="10000"/>
          </a:bodyPr>
          <a:lstStyle/>
          <a:p>
            <a:r>
              <a:rPr lang="nl-NL" b="1" dirty="0" smtClean="0"/>
              <a:t>Zuivere afschuiving</a:t>
            </a:r>
          </a:p>
          <a:p>
            <a:endParaRPr lang="nl-NL" b="1" dirty="0"/>
          </a:p>
        </p:txBody>
      </p:sp>
      <p:sp>
        <p:nvSpPr>
          <p:cNvPr id="14" name="Tijdelijke aanduiding voor inhoud 13"/>
          <p:cNvSpPr>
            <a:spLocks noGrp="1"/>
          </p:cNvSpPr>
          <p:nvPr>
            <p:ph idx="13"/>
          </p:nvPr>
        </p:nvSpPr>
        <p:spPr/>
        <p:txBody>
          <a:bodyPr>
            <a:normAutofit lnSpcReduction="10000"/>
          </a:bodyPr>
          <a:lstStyle/>
          <a:p>
            <a:r>
              <a:rPr lang="nl-NL" b="1" dirty="0" smtClean="0"/>
              <a:t>Grotere geldigheid</a:t>
            </a:r>
          </a:p>
          <a:p>
            <a:endParaRPr lang="nl-NL" b="1" dirty="0"/>
          </a:p>
        </p:txBody>
      </p:sp>
      <p:sp>
        <p:nvSpPr>
          <p:cNvPr id="21" name="Tijdelijke aanduiding voor inhoud 20"/>
          <p:cNvSpPr>
            <a:spLocks noGrp="1"/>
          </p:cNvSpPr>
          <p:nvPr>
            <p:ph idx="14"/>
          </p:nvPr>
        </p:nvSpPr>
        <p:spPr>
          <a:xfrm>
            <a:off x="458450" y="1829058"/>
            <a:ext cx="2700000" cy="344274"/>
          </a:xfrm>
        </p:spPr>
        <p:txBody>
          <a:bodyPr>
            <a:noAutofit/>
          </a:bodyPr>
          <a:lstStyle/>
          <a:p>
            <a:r>
              <a:rPr lang="nl-NL" dirty="0" smtClean="0"/>
              <a:t>Soort element</a:t>
            </a:r>
          </a:p>
        </p:txBody>
      </p:sp>
      <p:sp>
        <p:nvSpPr>
          <p:cNvPr id="22" name="Tijdelijke aanduiding voor inhoud 21"/>
          <p:cNvSpPr>
            <a:spLocks noGrp="1"/>
          </p:cNvSpPr>
          <p:nvPr>
            <p:ph idx="15"/>
          </p:nvPr>
        </p:nvSpPr>
        <p:spPr/>
        <p:txBody>
          <a:bodyPr>
            <a:normAutofit lnSpcReduction="10000"/>
          </a:bodyPr>
          <a:lstStyle/>
          <a:p>
            <a:r>
              <a:rPr lang="nl-NL" dirty="0" smtClean="0"/>
              <a:t>Constante dwarskracht</a:t>
            </a:r>
          </a:p>
          <a:p>
            <a:endParaRPr lang="nl-NL" dirty="0" smtClean="0"/>
          </a:p>
        </p:txBody>
      </p:sp>
      <p:cxnSp>
        <p:nvCxnSpPr>
          <p:cNvPr id="38" name="Rechte verbindingslijn met pijl 37"/>
          <p:cNvCxnSpPr/>
          <p:nvPr/>
        </p:nvCxnSpPr>
        <p:spPr>
          <a:xfrm flipH="1">
            <a:off x="4165412" y="1412777"/>
            <a:ext cx="4172" cy="447813"/>
          </a:xfrm>
          <a:prstGeom prst="straightConnector1">
            <a:avLst/>
          </a:prstGeom>
          <a:ln w="25400">
            <a:solidFill>
              <a:srgbClr val="C00000"/>
            </a:solidFill>
            <a:tailEnd type="stealth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50" name="Picture 2" descr="C:\Users\Wilco\TU 3e jaar\CT3000-09 Bachelor eindwerk\Tussenrapport\Modellering.png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718072" y="4399565"/>
            <a:ext cx="3888000" cy="1405699"/>
          </a:xfrm>
          <a:prstGeom prst="rect">
            <a:avLst/>
          </a:prstGeom>
          <a:noFill/>
        </p:spPr>
      </p:pic>
      <p:pic>
        <p:nvPicPr>
          <p:cNvPr id="24" name="Picture 2" descr="C:\Users\Wilco\TU 3e jaar\CT3000-09 Bachelor eindwerk\Tussenrapport\Modellering.png"/>
          <p:cNvPicPr>
            <a:picLocks noChangeAspect="1" noChangeArrowheads="1"/>
          </p:cNvPicPr>
          <p:nvPr/>
        </p:nvPicPr>
        <p:blipFill>
          <a:blip r:embed="rId4" cstate="print"/>
          <a:stretch>
            <a:fillRect/>
          </a:stretch>
        </p:blipFill>
        <p:spPr bwMode="auto">
          <a:xfrm>
            <a:off x="395536" y="3033897"/>
            <a:ext cx="4680000" cy="1044324"/>
          </a:xfrm>
          <a:prstGeom prst="rect">
            <a:avLst/>
          </a:prstGeom>
          <a:noFill/>
        </p:spPr>
      </p:pic>
      <p:pic>
        <p:nvPicPr>
          <p:cNvPr id="25" name="Picture 2" descr="C:\Users\Wilco\TU 3e jaar\CT3000-09 Bachelor eindwerk\Tussenrapport\Modellering.png"/>
          <p:cNvPicPr>
            <a:picLocks noChangeAspect="1" noChangeArrowheads="1"/>
          </p:cNvPicPr>
          <p:nvPr/>
        </p:nvPicPr>
        <p:blipFill>
          <a:blip r:embed="rId5" cstate="print"/>
          <a:stretch>
            <a:fillRect/>
          </a:stretch>
        </p:blipFill>
        <p:spPr bwMode="auto">
          <a:xfrm>
            <a:off x="639398" y="3124159"/>
            <a:ext cx="4140000" cy="999043"/>
          </a:xfrm>
          <a:prstGeom prst="rect">
            <a:avLst/>
          </a:prstGeom>
          <a:noFill/>
        </p:spPr>
      </p:pic>
      <p:pic>
        <p:nvPicPr>
          <p:cNvPr id="19" name="Afbeelding 18" descr="Modellering 3d presentatie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5148064" y="2615704"/>
            <a:ext cx="3454080" cy="3549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8" name="Picture 37" descr="C:\Users\Wilco\TU 3e jaar\CT3000-09 Bachelor eindwerk\Tussenrapport\Rechthoek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 rot="5400000">
            <a:off x="8280783" y="333127"/>
            <a:ext cx="360040" cy="503113"/>
          </a:xfrm>
          <a:prstGeom prst="rect">
            <a:avLst/>
          </a:prstGeom>
          <a:noFill/>
        </p:spPr>
      </p:pic>
      <p:cxnSp>
        <p:nvCxnSpPr>
          <p:cNvPr id="30" name="Rechte verbindingslijn met pijl 29"/>
          <p:cNvCxnSpPr/>
          <p:nvPr/>
        </p:nvCxnSpPr>
        <p:spPr>
          <a:xfrm flipH="1">
            <a:off x="1327468" y="1412777"/>
            <a:ext cx="4172" cy="447813"/>
          </a:xfrm>
          <a:prstGeom prst="straightConnector1">
            <a:avLst/>
          </a:prstGeom>
          <a:ln w="25400">
            <a:solidFill>
              <a:srgbClr val="C00000"/>
            </a:solidFill>
            <a:tailEnd type="stealth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kstvak 22"/>
          <p:cNvSpPr txBox="1"/>
          <p:nvPr/>
        </p:nvSpPr>
        <p:spPr>
          <a:xfrm>
            <a:off x="1331640" y="6381328"/>
            <a:ext cx="626469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1200" dirty="0" smtClean="0">
                <a:solidFill>
                  <a:schemeClr val="bg1">
                    <a:lumMod val="50000"/>
                  </a:schemeClr>
                </a:solidFill>
              </a:rPr>
              <a:t>Doelstelling - Maximale schuifspanning - </a:t>
            </a:r>
            <a:r>
              <a:rPr lang="nl-NL" sz="1200" b="1" dirty="0" smtClean="0"/>
              <a:t>Afschuifstijfheid</a:t>
            </a:r>
            <a:r>
              <a:rPr lang="nl-NL" sz="1200" dirty="0" smtClean="0">
                <a:solidFill>
                  <a:schemeClr val="bg1">
                    <a:lumMod val="50000"/>
                  </a:schemeClr>
                </a:solidFill>
              </a:rPr>
              <a:t> - Aanbeveling</a:t>
            </a:r>
            <a:endParaRPr lang="nl-NL" sz="1200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Afbeelding 16" descr="afschuifstijfheid presentatie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127798" y="2708920"/>
            <a:ext cx="6888405" cy="3600000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l-NL" dirty="0" smtClean="0"/>
              <a:t>Werkwijze</a:t>
            </a:r>
            <a:endParaRPr lang="nl-NL" dirty="0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l-NL" smtClean="0"/>
              <a:t>21 Juni 2012</a:t>
            </a:r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723D731-5BCE-488A-8623-8533017DEB8A}" type="slidenum">
              <a:rPr lang="nl-NL" smtClean="0"/>
              <a:pPr/>
              <a:t>11</a:t>
            </a:fld>
            <a:endParaRPr lang="nl-NL"/>
          </a:p>
        </p:txBody>
      </p:sp>
      <p:sp>
        <p:nvSpPr>
          <p:cNvPr id="12" name="Tijdelijke aanduiding voor inhoud 11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nl-NL" sz="1900" dirty="0" smtClean="0"/>
              <a:t>Nauwkeuriger</a:t>
            </a:r>
            <a:endParaRPr lang="nl-NL" sz="1900" b="1" dirty="0" smtClean="0"/>
          </a:p>
          <a:p>
            <a:endParaRPr lang="nl-NL" dirty="0"/>
          </a:p>
        </p:txBody>
      </p:sp>
      <p:sp>
        <p:nvSpPr>
          <p:cNvPr id="13" name="Tijdelijke aanduiding voor inhoud 12"/>
          <p:cNvSpPr>
            <a:spLocks noGrp="1"/>
          </p:cNvSpPr>
          <p:nvPr>
            <p:ph idx="12"/>
          </p:nvPr>
        </p:nvSpPr>
        <p:spPr/>
        <p:txBody>
          <a:bodyPr>
            <a:normAutofit lnSpcReduction="10000"/>
          </a:bodyPr>
          <a:lstStyle/>
          <a:p>
            <a:r>
              <a:rPr lang="nl-NL" dirty="0" smtClean="0"/>
              <a:t>Zuivere afschuiving</a:t>
            </a:r>
          </a:p>
          <a:p>
            <a:endParaRPr lang="nl-NL" b="1" dirty="0"/>
          </a:p>
        </p:txBody>
      </p:sp>
      <p:sp>
        <p:nvSpPr>
          <p:cNvPr id="14" name="Tijdelijke aanduiding voor inhoud 13"/>
          <p:cNvSpPr>
            <a:spLocks noGrp="1"/>
          </p:cNvSpPr>
          <p:nvPr>
            <p:ph idx="13"/>
          </p:nvPr>
        </p:nvSpPr>
        <p:spPr/>
        <p:txBody>
          <a:bodyPr>
            <a:normAutofit lnSpcReduction="10000"/>
          </a:bodyPr>
          <a:lstStyle/>
          <a:p>
            <a:r>
              <a:rPr lang="nl-NL" dirty="0" smtClean="0"/>
              <a:t>Grotere geldigheid</a:t>
            </a:r>
            <a:endParaRPr lang="nl-NL" b="1" dirty="0"/>
          </a:p>
        </p:txBody>
      </p:sp>
      <p:sp>
        <p:nvSpPr>
          <p:cNvPr id="21" name="Tijdelijke aanduiding voor inhoud 20"/>
          <p:cNvSpPr>
            <a:spLocks noGrp="1"/>
          </p:cNvSpPr>
          <p:nvPr>
            <p:ph idx="14"/>
          </p:nvPr>
        </p:nvSpPr>
        <p:spPr/>
        <p:txBody>
          <a:bodyPr>
            <a:normAutofit lnSpcReduction="10000"/>
          </a:bodyPr>
          <a:lstStyle/>
          <a:p>
            <a:r>
              <a:rPr lang="nl-NL" dirty="0" smtClean="0"/>
              <a:t>Soort element</a:t>
            </a:r>
          </a:p>
        </p:txBody>
      </p:sp>
      <p:sp>
        <p:nvSpPr>
          <p:cNvPr id="22" name="Tijdelijke aanduiding voor inhoud 21"/>
          <p:cNvSpPr>
            <a:spLocks noGrp="1"/>
          </p:cNvSpPr>
          <p:nvPr>
            <p:ph idx="15"/>
          </p:nvPr>
        </p:nvSpPr>
        <p:spPr/>
        <p:txBody>
          <a:bodyPr>
            <a:normAutofit lnSpcReduction="10000"/>
          </a:bodyPr>
          <a:lstStyle/>
          <a:p>
            <a:r>
              <a:rPr lang="nl-NL" dirty="0" smtClean="0"/>
              <a:t>Constante dwarskracht</a:t>
            </a:r>
          </a:p>
          <a:p>
            <a:endParaRPr lang="nl-NL" dirty="0" smtClean="0"/>
          </a:p>
        </p:txBody>
      </p:sp>
      <p:sp>
        <p:nvSpPr>
          <p:cNvPr id="35" name="Tijdelijke aanduiding voor inhoud 34"/>
          <p:cNvSpPr>
            <a:spLocks noGrp="1"/>
          </p:cNvSpPr>
          <p:nvPr>
            <p:ph idx="19"/>
          </p:nvPr>
        </p:nvSpPr>
        <p:spPr>
          <a:xfrm>
            <a:off x="3203848" y="2292638"/>
            <a:ext cx="2700000" cy="344274"/>
          </a:xfrm>
        </p:spPr>
        <p:txBody>
          <a:bodyPr>
            <a:normAutofit lnSpcReduction="10000"/>
          </a:bodyPr>
          <a:lstStyle/>
          <a:p>
            <a:r>
              <a:rPr lang="nl-NL" dirty="0" smtClean="0"/>
              <a:t>Invloed krachtinleiding</a:t>
            </a:r>
          </a:p>
          <a:p>
            <a:endParaRPr lang="nl-NL" dirty="0"/>
          </a:p>
        </p:txBody>
      </p:sp>
      <p:cxnSp>
        <p:nvCxnSpPr>
          <p:cNvPr id="38" name="Rechte verbindingslijn met pijl 37"/>
          <p:cNvCxnSpPr/>
          <p:nvPr/>
        </p:nvCxnSpPr>
        <p:spPr>
          <a:xfrm flipH="1">
            <a:off x="4165412" y="1412777"/>
            <a:ext cx="4172" cy="447813"/>
          </a:xfrm>
          <a:prstGeom prst="straightConnector1">
            <a:avLst/>
          </a:prstGeom>
          <a:ln w="25400">
            <a:solidFill>
              <a:srgbClr val="C00000"/>
            </a:solidFill>
            <a:tailEnd type="stealth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" name="Picture 37" descr="C:\Users\Wilco\TU 3e jaar\CT3000-09 Bachelor eindwerk\Tussenrapport\Rechthoek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5400000">
            <a:off x="8280783" y="333127"/>
            <a:ext cx="360040" cy="503113"/>
          </a:xfrm>
          <a:prstGeom prst="rect">
            <a:avLst/>
          </a:prstGeom>
          <a:noFill/>
        </p:spPr>
      </p:pic>
      <p:cxnSp>
        <p:nvCxnSpPr>
          <p:cNvPr id="24" name="Rechte verbindingslijn met pijl 23"/>
          <p:cNvCxnSpPr/>
          <p:nvPr/>
        </p:nvCxnSpPr>
        <p:spPr>
          <a:xfrm flipH="1">
            <a:off x="1327468" y="1412777"/>
            <a:ext cx="4172" cy="447813"/>
          </a:xfrm>
          <a:prstGeom prst="straightConnector1">
            <a:avLst/>
          </a:prstGeom>
          <a:ln w="25400">
            <a:solidFill>
              <a:srgbClr val="C00000"/>
            </a:solidFill>
            <a:tailEnd type="stealth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kstvak 18"/>
          <p:cNvSpPr txBox="1"/>
          <p:nvPr/>
        </p:nvSpPr>
        <p:spPr>
          <a:xfrm>
            <a:off x="1331640" y="6381328"/>
            <a:ext cx="626469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1200" dirty="0" smtClean="0">
                <a:solidFill>
                  <a:schemeClr val="bg1">
                    <a:lumMod val="50000"/>
                  </a:schemeClr>
                </a:solidFill>
              </a:rPr>
              <a:t>Doelstelling - Maximale schuifspanning - </a:t>
            </a:r>
            <a:r>
              <a:rPr lang="nl-NL" sz="1200" b="1" dirty="0" smtClean="0"/>
              <a:t>Afschuifstijfheid</a:t>
            </a:r>
            <a:r>
              <a:rPr lang="nl-NL" sz="1200" dirty="0" smtClean="0">
                <a:solidFill>
                  <a:schemeClr val="bg1">
                    <a:lumMod val="50000"/>
                  </a:schemeClr>
                </a:solidFill>
              </a:rPr>
              <a:t> - Aanbeveling</a:t>
            </a:r>
            <a:endParaRPr lang="nl-NL" sz="1200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23" name="lastinleiding presentatie 3.avi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5" cstate="print"/>
          <a:stretch>
            <a:fillRect/>
          </a:stretch>
        </p:blipFill>
        <p:spPr>
          <a:xfrm>
            <a:off x="1331640" y="3068960"/>
            <a:ext cx="6480000" cy="2198624"/>
          </a:xfrm>
          <a:prstGeom prst="rect">
            <a:avLst/>
          </a:prstGeom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1" fill="hold"/>
                                        <p:tgtEl>
                                          <p:spTgt spid="2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cmd type="call" cmd="stop">
                                      <p:cBhvr>
                                        <p:cTn id="18" dur="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19" repeatCount="2000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23"/>
                </p:tgtEl>
              </p:cMediaNode>
            </p:video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24" dur="1" fill="hold"/>
                                        <p:tgtEl>
                                          <p:spTgt spid="2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</p:childTnLst>
        </p:cTn>
      </p:par>
    </p:tnLst>
    <p:bldLst>
      <p:bldP spid="35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l-NL" smtClean="0"/>
              <a:t>Werkwijze</a:t>
            </a:r>
            <a:endParaRPr lang="nl-NL" dirty="0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l-NL" smtClean="0"/>
              <a:t>21 Juni 2012</a:t>
            </a:r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723D731-5BCE-488A-8623-8533017DEB8A}" type="slidenum">
              <a:rPr lang="nl-NL" smtClean="0"/>
              <a:pPr/>
              <a:t>12</a:t>
            </a:fld>
            <a:endParaRPr lang="nl-NL"/>
          </a:p>
        </p:txBody>
      </p:sp>
      <p:sp>
        <p:nvSpPr>
          <p:cNvPr id="12" name="Tijdelijke aanduiding voor inhoud 11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nl-NL" smtClean="0"/>
              <a:t>Nauwkeuriger</a:t>
            </a:r>
          </a:p>
          <a:p>
            <a:endParaRPr lang="nl-NL" dirty="0"/>
          </a:p>
        </p:txBody>
      </p:sp>
      <p:sp>
        <p:nvSpPr>
          <p:cNvPr id="13" name="Tijdelijke aanduiding voor inhoud 12"/>
          <p:cNvSpPr>
            <a:spLocks noGrp="1"/>
          </p:cNvSpPr>
          <p:nvPr>
            <p:ph idx="12"/>
          </p:nvPr>
        </p:nvSpPr>
        <p:spPr/>
        <p:txBody>
          <a:bodyPr>
            <a:normAutofit lnSpcReduction="10000"/>
          </a:bodyPr>
          <a:lstStyle/>
          <a:p>
            <a:r>
              <a:rPr lang="nl-NL" smtClean="0"/>
              <a:t>Zuivere afschuiving</a:t>
            </a:r>
          </a:p>
          <a:p>
            <a:endParaRPr lang="nl-NL" b="1" dirty="0"/>
          </a:p>
        </p:txBody>
      </p:sp>
      <p:sp>
        <p:nvSpPr>
          <p:cNvPr id="14" name="Tijdelijke aanduiding voor inhoud 13"/>
          <p:cNvSpPr>
            <a:spLocks noGrp="1"/>
          </p:cNvSpPr>
          <p:nvPr>
            <p:ph idx="13"/>
          </p:nvPr>
        </p:nvSpPr>
        <p:spPr>
          <a:xfrm>
            <a:off x="5980628" y="1036971"/>
            <a:ext cx="2700000" cy="344274"/>
          </a:xfrm>
        </p:spPr>
        <p:txBody>
          <a:bodyPr>
            <a:noAutofit/>
          </a:bodyPr>
          <a:lstStyle/>
          <a:p>
            <a:r>
              <a:rPr lang="nl-NL" b="1" smtClean="0"/>
              <a:t>Grotere geldigheid</a:t>
            </a:r>
            <a:endParaRPr lang="nl-NL" b="1" dirty="0" smtClean="0"/>
          </a:p>
        </p:txBody>
      </p:sp>
      <p:sp>
        <p:nvSpPr>
          <p:cNvPr id="21" name="Tijdelijke aanduiding voor inhoud 20"/>
          <p:cNvSpPr>
            <a:spLocks noGrp="1"/>
          </p:cNvSpPr>
          <p:nvPr>
            <p:ph idx="14"/>
          </p:nvPr>
        </p:nvSpPr>
        <p:spPr>
          <a:xfrm>
            <a:off x="5868144" y="1855365"/>
            <a:ext cx="2700000" cy="344274"/>
          </a:xfrm>
        </p:spPr>
        <p:txBody>
          <a:bodyPr>
            <a:normAutofit fontScale="92500" lnSpcReduction="10000"/>
          </a:bodyPr>
          <a:lstStyle/>
          <a:p>
            <a:r>
              <a:rPr lang="nl-NL" smtClean="0"/>
              <a:t>Meer modellen</a:t>
            </a:r>
            <a:endParaRPr lang="nl-NL" dirty="0"/>
          </a:p>
        </p:txBody>
      </p:sp>
      <p:cxnSp>
        <p:nvCxnSpPr>
          <p:cNvPr id="37" name="Rechte verbindingslijn met pijl 36"/>
          <p:cNvCxnSpPr/>
          <p:nvPr/>
        </p:nvCxnSpPr>
        <p:spPr>
          <a:xfrm flipH="1">
            <a:off x="6813342" y="1407552"/>
            <a:ext cx="4172" cy="447813"/>
          </a:xfrm>
          <a:prstGeom prst="straightConnector1">
            <a:avLst/>
          </a:prstGeom>
          <a:ln w="25400">
            <a:solidFill>
              <a:srgbClr val="C00000"/>
            </a:solidFill>
            <a:tailEnd type="stealth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8" name="Afbeelding 47" descr="Stroomdiagram presentatie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115616" y="2728509"/>
            <a:ext cx="6552728" cy="3149044"/>
          </a:xfrm>
          <a:prstGeom prst="rect">
            <a:avLst/>
          </a:prstGeom>
        </p:spPr>
      </p:pic>
      <p:pic>
        <p:nvPicPr>
          <p:cNvPr id="16" name="Picture 37" descr="C:\Users\Wilco\TU 3e jaar\CT3000-09 Bachelor eindwerk\Tussenrapport\Rechthoek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5400000">
            <a:off x="8280783" y="333127"/>
            <a:ext cx="360040" cy="503113"/>
          </a:xfrm>
          <a:prstGeom prst="rect">
            <a:avLst/>
          </a:prstGeom>
          <a:noFill/>
        </p:spPr>
      </p:pic>
      <p:sp>
        <p:nvSpPr>
          <p:cNvPr id="17" name="Tijdelijke aanduiding voor inhoud 20"/>
          <p:cNvSpPr>
            <a:spLocks noGrp="1"/>
          </p:cNvSpPr>
          <p:nvPr>
            <p:ph idx="14"/>
          </p:nvPr>
        </p:nvSpPr>
        <p:spPr>
          <a:xfrm>
            <a:off x="458450" y="1855365"/>
            <a:ext cx="2700000" cy="344274"/>
          </a:xfrm>
        </p:spPr>
        <p:txBody>
          <a:bodyPr>
            <a:normAutofit lnSpcReduction="10000"/>
          </a:bodyPr>
          <a:lstStyle/>
          <a:p>
            <a:r>
              <a:rPr lang="nl-NL" smtClean="0"/>
              <a:t>Soort element</a:t>
            </a:r>
            <a:endParaRPr lang="nl-NL" dirty="0" smtClean="0"/>
          </a:p>
        </p:txBody>
      </p:sp>
      <p:sp>
        <p:nvSpPr>
          <p:cNvPr id="18" name="Tijdelijke aanduiding voor inhoud 21"/>
          <p:cNvSpPr>
            <a:spLocks noGrp="1"/>
          </p:cNvSpPr>
          <p:nvPr>
            <p:ph idx="15"/>
          </p:nvPr>
        </p:nvSpPr>
        <p:spPr>
          <a:xfrm>
            <a:off x="3220214" y="1860590"/>
            <a:ext cx="2700000" cy="344274"/>
          </a:xfrm>
        </p:spPr>
        <p:txBody>
          <a:bodyPr>
            <a:normAutofit lnSpcReduction="10000"/>
          </a:bodyPr>
          <a:lstStyle/>
          <a:p>
            <a:r>
              <a:rPr lang="nl-NL" dirty="0" smtClean="0"/>
              <a:t>Constante dwarskracht</a:t>
            </a:r>
          </a:p>
          <a:p>
            <a:endParaRPr lang="nl-NL" dirty="0" smtClean="0"/>
          </a:p>
        </p:txBody>
      </p:sp>
      <p:sp>
        <p:nvSpPr>
          <p:cNvPr id="19" name="Tijdelijke aanduiding voor inhoud 34"/>
          <p:cNvSpPr>
            <a:spLocks noGrp="1"/>
          </p:cNvSpPr>
          <p:nvPr>
            <p:ph idx="19"/>
          </p:nvPr>
        </p:nvSpPr>
        <p:spPr>
          <a:xfrm>
            <a:off x="3203848" y="2292638"/>
            <a:ext cx="2700000" cy="344274"/>
          </a:xfrm>
        </p:spPr>
        <p:txBody>
          <a:bodyPr>
            <a:normAutofit lnSpcReduction="10000"/>
          </a:bodyPr>
          <a:lstStyle/>
          <a:p>
            <a:r>
              <a:rPr lang="nl-NL" smtClean="0"/>
              <a:t>Invloed krachtinleiding</a:t>
            </a:r>
          </a:p>
          <a:p>
            <a:endParaRPr lang="nl-NL" dirty="0"/>
          </a:p>
        </p:txBody>
      </p:sp>
      <p:cxnSp>
        <p:nvCxnSpPr>
          <p:cNvPr id="22" name="Rechte verbindingslijn met pijl 21"/>
          <p:cNvCxnSpPr/>
          <p:nvPr/>
        </p:nvCxnSpPr>
        <p:spPr>
          <a:xfrm flipH="1">
            <a:off x="4165412" y="1412777"/>
            <a:ext cx="4172" cy="447813"/>
          </a:xfrm>
          <a:prstGeom prst="straightConnector1">
            <a:avLst/>
          </a:prstGeom>
          <a:ln w="25400">
            <a:solidFill>
              <a:srgbClr val="C00000"/>
            </a:solidFill>
            <a:tailEnd type="stealth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Rechte verbindingslijn met pijl 22"/>
          <p:cNvCxnSpPr/>
          <p:nvPr/>
        </p:nvCxnSpPr>
        <p:spPr>
          <a:xfrm flipH="1">
            <a:off x="1327468" y="1412777"/>
            <a:ext cx="4172" cy="447813"/>
          </a:xfrm>
          <a:prstGeom prst="straightConnector1">
            <a:avLst/>
          </a:prstGeom>
          <a:ln w="25400">
            <a:solidFill>
              <a:srgbClr val="C00000"/>
            </a:solidFill>
            <a:tailEnd type="stealth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kstvak 19"/>
          <p:cNvSpPr txBox="1"/>
          <p:nvPr/>
        </p:nvSpPr>
        <p:spPr>
          <a:xfrm>
            <a:off x="1331640" y="6381328"/>
            <a:ext cx="626469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1200" dirty="0" smtClean="0">
                <a:solidFill>
                  <a:schemeClr val="bg1">
                    <a:lumMod val="50000"/>
                  </a:schemeClr>
                </a:solidFill>
              </a:rPr>
              <a:t>Doelstelling - Maximale schuifspanning - </a:t>
            </a:r>
            <a:r>
              <a:rPr lang="nl-NL" sz="1200" b="1" dirty="0" smtClean="0"/>
              <a:t>Afschuifstijfheid</a:t>
            </a:r>
            <a:r>
              <a:rPr lang="nl-NL" sz="1200" dirty="0" smtClean="0">
                <a:solidFill>
                  <a:schemeClr val="bg1">
                    <a:lumMod val="50000"/>
                  </a:schemeClr>
                </a:solidFill>
              </a:rPr>
              <a:t> - Aanbeveling</a:t>
            </a:r>
            <a:endParaRPr lang="nl-NL" sz="12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4" name="Tijdelijke aanduiding voor inhoud 20"/>
          <p:cNvSpPr>
            <a:spLocks noGrp="1"/>
          </p:cNvSpPr>
          <p:nvPr>
            <p:ph idx="14"/>
          </p:nvPr>
        </p:nvSpPr>
        <p:spPr>
          <a:xfrm>
            <a:off x="5796136" y="2132856"/>
            <a:ext cx="2700000" cy="344274"/>
          </a:xfrm>
        </p:spPr>
        <p:txBody>
          <a:bodyPr>
            <a:normAutofit fontScale="92500" lnSpcReduction="10000"/>
          </a:bodyPr>
          <a:lstStyle/>
          <a:p>
            <a:pPr algn="ctr">
              <a:buNone/>
            </a:pPr>
            <a:r>
              <a:rPr lang="nl-NL" dirty="0" smtClean="0"/>
              <a:t>(automatisering)</a:t>
            </a:r>
            <a:endParaRPr lang="nl-NL" dirty="0"/>
          </a:p>
        </p:txBody>
      </p:sp>
      <p:pic>
        <p:nvPicPr>
          <p:cNvPr id="25" name="Stroomdiagram presentatie.avi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5" cstate="print"/>
          <a:stretch>
            <a:fillRect/>
          </a:stretch>
        </p:blipFill>
        <p:spPr>
          <a:xfrm>
            <a:off x="5636354" y="3977977"/>
            <a:ext cx="891183" cy="891183"/>
          </a:xfrm>
          <a:prstGeom prst="rect">
            <a:avLst/>
          </a:prstGeom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3000"/>
                            </p:stCondLst>
                            <p:childTnLst>
                              <p:par>
                                <p:cTn id="2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6" dur="1" fill="hold"/>
                                        <p:tgtEl>
                                          <p:spTgt spid="2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27" repeatCount="indefinite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25"/>
                </p:tgtEl>
              </p:cMediaNode>
            </p:video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32" dur="1" fill="hold"/>
                                        <p:tgtEl>
                                          <p:spTgt spid="2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</p:childTnLst>
        </p:cTn>
      </p:par>
    </p:tnLst>
    <p:bldLst>
      <p:bldP spid="21" grpId="0" build="p"/>
      <p:bldP spid="24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el 9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l-NL" dirty="0" smtClean="0"/>
              <a:t>Methode</a:t>
            </a:r>
            <a:endParaRPr lang="nl-NL" dirty="0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l-NL" smtClean="0"/>
              <a:t>21 Juni 2012</a:t>
            </a: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23D731-5BCE-488A-8623-8533017DEB8A}" type="slidenum">
              <a:rPr lang="nl-NL" smtClean="0"/>
              <a:pPr/>
              <a:t>13</a:t>
            </a:fld>
            <a:endParaRPr lang="nl-NL"/>
          </a:p>
        </p:txBody>
      </p:sp>
      <p:sp>
        <p:nvSpPr>
          <p:cNvPr id="24578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nl-NL"/>
          </a:p>
        </p:txBody>
      </p:sp>
      <p:sp>
        <p:nvSpPr>
          <p:cNvPr id="24580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nl-NL"/>
          </a:p>
        </p:txBody>
      </p:sp>
      <p:pic>
        <p:nvPicPr>
          <p:cNvPr id="8" name="Picture 37" descr="C:\Users\Wilco\TU 3e jaar\CT3000-09 Bachelor eindwerk\Tussenrapport\Rechthoek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5400000">
            <a:off x="8280783" y="333127"/>
            <a:ext cx="360040" cy="503113"/>
          </a:xfrm>
          <a:prstGeom prst="rect">
            <a:avLst/>
          </a:prstGeom>
          <a:noFill/>
        </p:spPr>
      </p:pic>
      <p:sp>
        <p:nvSpPr>
          <p:cNvPr id="12290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nl-NL"/>
          </a:p>
        </p:txBody>
      </p:sp>
      <p:sp>
        <p:nvSpPr>
          <p:cNvPr id="12292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nl-NL"/>
          </a:p>
        </p:txBody>
      </p:sp>
      <p:sp>
        <p:nvSpPr>
          <p:cNvPr id="12294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nl-NL"/>
          </a:p>
        </p:txBody>
      </p:sp>
      <p:pic>
        <p:nvPicPr>
          <p:cNvPr id="16" name="Afbeelding 15" descr="grootheden presentatie 2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225743" y="1628800"/>
            <a:ext cx="2884772" cy="4114998"/>
          </a:xfrm>
          <a:prstGeom prst="rect">
            <a:avLst/>
          </a:prstGeom>
          <a:noFill/>
          <a:ln>
            <a:noFill/>
          </a:ln>
        </p:spPr>
      </p:pic>
      <p:sp>
        <p:nvSpPr>
          <p:cNvPr id="12296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nl-NL"/>
          </a:p>
        </p:txBody>
      </p:sp>
      <p:sp>
        <p:nvSpPr>
          <p:cNvPr id="12298" name="Rectangle 1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nl-NL"/>
          </a:p>
        </p:txBody>
      </p:sp>
      <p:pic>
        <p:nvPicPr>
          <p:cNvPr id="12297" name="Picture 9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619672" y="3861048"/>
            <a:ext cx="1809750" cy="857250"/>
          </a:xfrm>
          <a:prstGeom prst="rect">
            <a:avLst/>
          </a:prstGeom>
          <a:noFill/>
        </p:spPr>
      </p:pic>
      <p:sp>
        <p:nvSpPr>
          <p:cNvPr id="21" name="Tekstvak 20"/>
          <p:cNvSpPr txBox="1"/>
          <p:nvPr/>
        </p:nvSpPr>
        <p:spPr>
          <a:xfrm>
            <a:off x="1331640" y="6381328"/>
            <a:ext cx="626469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1200" dirty="0" smtClean="0">
                <a:solidFill>
                  <a:schemeClr val="bg1">
                    <a:lumMod val="50000"/>
                  </a:schemeClr>
                </a:solidFill>
              </a:rPr>
              <a:t>Doelstelling - Maximale schuifspanning - </a:t>
            </a:r>
            <a:r>
              <a:rPr lang="nl-NL" sz="1200" b="1" dirty="0" smtClean="0"/>
              <a:t>Afschuifstijfheid</a:t>
            </a:r>
            <a:r>
              <a:rPr lang="nl-NL" sz="1200" dirty="0" smtClean="0">
                <a:solidFill>
                  <a:schemeClr val="bg1">
                    <a:lumMod val="50000"/>
                  </a:schemeClr>
                </a:solidFill>
              </a:rPr>
              <a:t> - Aanbeveling</a:t>
            </a:r>
            <a:endParaRPr lang="nl-NL" sz="12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5122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nl-NL"/>
          </a:p>
        </p:txBody>
      </p:sp>
      <p:pic>
        <p:nvPicPr>
          <p:cNvPr id="5121" name="Picture 1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123728" y="2420888"/>
            <a:ext cx="781050" cy="733425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el 9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l-NL" dirty="0" smtClean="0"/>
              <a:t>Resultaten</a:t>
            </a:r>
            <a:endParaRPr lang="nl-NL" dirty="0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l-NL" smtClean="0"/>
              <a:t>21 Juni 2012</a:t>
            </a: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23D731-5BCE-488A-8623-8533017DEB8A}" type="slidenum">
              <a:rPr lang="nl-NL" smtClean="0"/>
              <a:pPr/>
              <a:t>14</a:t>
            </a:fld>
            <a:endParaRPr lang="nl-NL"/>
          </a:p>
        </p:txBody>
      </p:sp>
      <p:sp>
        <p:nvSpPr>
          <p:cNvPr id="24578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nl-NL"/>
          </a:p>
        </p:txBody>
      </p:sp>
      <p:sp>
        <p:nvSpPr>
          <p:cNvPr id="24580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nl-NL"/>
          </a:p>
        </p:txBody>
      </p:sp>
      <p:pic>
        <p:nvPicPr>
          <p:cNvPr id="8" name="Picture 37" descr="C:\Users\Wilco\TU 3e jaar\CT3000-09 Bachelor eindwerk\Tussenrapport\Rechthoek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5400000">
            <a:off x="8280783" y="333127"/>
            <a:ext cx="360040" cy="503113"/>
          </a:xfrm>
          <a:prstGeom prst="rect">
            <a:avLst/>
          </a:prstGeom>
          <a:noFill/>
        </p:spPr>
      </p:pic>
      <p:pic>
        <p:nvPicPr>
          <p:cNvPr id="11" name="Afbeelding 10" descr="afschuifstijfheid_loglog2 3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51520" y="1052736"/>
            <a:ext cx="8640000" cy="3419870"/>
          </a:xfrm>
          <a:prstGeom prst="rect">
            <a:avLst/>
          </a:prstGeom>
        </p:spPr>
      </p:pic>
      <p:sp>
        <p:nvSpPr>
          <p:cNvPr id="1026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nl-NL"/>
          </a:p>
        </p:txBody>
      </p:sp>
      <p:sp>
        <p:nvSpPr>
          <p:cNvPr id="1028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nl-NL"/>
          </a:p>
        </p:txBody>
      </p:sp>
      <p:sp>
        <p:nvSpPr>
          <p:cNvPr id="1030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nl-NL"/>
          </a:p>
        </p:txBody>
      </p:sp>
      <p:sp>
        <p:nvSpPr>
          <p:cNvPr id="1032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nl-NL"/>
          </a:p>
        </p:txBody>
      </p:sp>
      <p:sp>
        <p:nvSpPr>
          <p:cNvPr id="18" name="Tekstvak 17"/>
          <p:cNvSpPr txBox="1"/>
          <p:nvPr/>
        </p:nvSpPr>
        <p:spPr>
          <a:xfrm>
            <a:off x="7668344" y="4725144"/>
            <a:ext cx="1008112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600" b="1" dirty="0" smtClean="0">
                <a:solidFill>
                  <a:srgbClr val="006600"/>
                </a:solidFill>
              </a:rPr>
              <a:t>5%</a:t>
            </a:r>
            <a:endParaRPr lang="nl-NL" sz="2600" b="1" dirty="0">
              <a:solidFill>
                <a:srgbClr val="006600"/>
              </a:solidFill>
            </a:endParaRPr>
          </a:p>
        </p:txBody>
      </p:sp>
      <p:sp>
        <p:nvSpPr>
          <p:cNvPr id="19" name="Tekstvak 18"/>
          <p:cNvSpPr txBox="1"/>
          <p:nvPr/>
        </p:nvSpPr>
        <p:spPr>
          <a:xfrm>
            <a:off x="971600" y="1124744"/>
            <a:ext cx="32403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b="1" dirty="0" err="1" smtClean="0"/>
              <a:t>Dubbellogaritmisch</a:t>
            </a:r>
            <a:endParaRPr lang="nl-NL" b="1" dirty="0"/>
          </a:p>
        </p:txBody>
      </p:sp>
      <p:sp>
        <p:nvSpPr>
          <p:cNvPr id="20" name="Tekstvak 19"/>
          <p:cNvSpPr txBox="1"/>
          <p:nvPr/>
        </p:nvSpPr>
        <p:spPr>
          <a:xfrm>
            <a:off x="5292080" y="1124744"/>
            <a:ext cx="32403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b="1" dirty="0" err="1" smtClean="0"/>
              <a:t>Dubbellogaritmisch</a:t>
            </a:r>
            <a:endParaRPr lang="nl-NL" b="1" dirty="0"/>
          </a:p>
        </p:txBody>
      </p:sp>
      <p:sp>
        <p:nvSpPr>
          <p:cNvPr id="1034" name="Rectangle 1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nl-NL"/>
          </a:p>
        </p:txBody>
      </p:sp>
      <p:sp>
        <p:nvSpPr>
          <p:cNvPr id="1036" name="Rectangle 1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nl-NL"/>
          </a:p>
        </p:txBody>
      </p:sp>
      <p:sp>
        <p:nvSpPr>
          <p:cNvPr id="1038" name="Rectangle 1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nl-NL"/>
          </a:p>
        </p:txBody>
      </p:sp>
      <p:pic>
        <p:nvPicPr>
          <p:cNvPr id="1037" name="Picture 13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991576" y="5589240"/>
            <a:ext cx="2819400" cy="447675"/>
          </a:xfrm>
          <a:prstGeom prst="rect">
            <a:avLst/>
          </a:prstGeom>
          <a:noFill/>
        </p:spPr>
      </p:pic>
      <p:sp>
        <p:nvSpPr>
          <p:cNvPr id="1040" name="Rectangle 1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nl-NL"/>
          </a:p>
        </p:txBody>
      </p:sp>
      <p:pic>
        <p:nvPicPr>
          <p:cNvPr id="1039" name="Picture 15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008950" y="4477866"/>
            <a:ext cx="3981450" cy="895350"/>
          </a:xfrm>
          <a:prstGeom prst="rect">
            <a:avLst/>
          </a:prstGeom>
          <a:noFill/>
        </p:spPr>
      </p:pic>
      <p:sp>
        <p:nvSpPr>
          <p:cNvPr id="1042" name="Rectangle 1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nl-NL"/>
          </a:p>
        </p:txBody>
      </p:sp>
      <p:pic>
        <p:nvPicPr>
          <p:cNvPr id="1041" name="Picture 17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134516" y="5458872"/>
            <a:ext cx="800100" cy="809625"/>
          </a:xfrm>
          <a:prstGeom prst="rect">
            <a:avLst/>
          </a:prstGeom>
          <a:noFill/>
        </p:spPr>
      </p:pic>
      <p:sp>
        <p:nvSpPr>
          <p:cNvPr id="1044" name="Rectangle 2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nl-NL"/>
          </a:p>
        </p:txBody>
      </p:sp>
      <p:pic>
        <p:nvPicPr>
          <p:cNvPr id="1043" name="Picture 19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508104" y="4581128"/>
            <a:ext cx="1409700" cy="809625"/>
          </a:xfrm>
          <a:prstGeom prst="rect">
            <a:avLst/>
          </a:prstGeom>
          <a:noFill/>
        </p:spPr>
      </p:pic>
      <p:sp>
        <p:nvSpPr>
          <p:cNvPr id="33" name="Tekstvak 32"/>
          <p:cNvSpPr txBox="1"/>
          <p:nvPr/>
        </p:nvSpPr>
        <p:spPr>
          <a:xfrm>
            <a:off x="1331640" y="6381328"/>
            <a:ext cx="626469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1200" dirty="0" smtClean="0">
                <a:solidFill>
                  <a:schemeClr val="bg1">
                    <a:lumMod val="50000"/>
                  </a:schemeClr>
                </a:solidFill>
              </a:rPr>
              <a:t>Doelstelling - Maximale schuifspanning - </a:t>
            </a:r>
            <a:r>
              <a:rPr lang="nl-NL" sz="1200" b="1" dirty="0" smtClean="0"/>
              <a:t>Afschuifstijfheid</a:t>
            </a:r>
            <a:r>
              <a:rPr lang="nl-NL" sz="1200" dirty="0" smtClean="0">
                <a:solidFill>
                  <a:schemeClr val="bg1">
                    <a:lumMod val="50000"/>
                  </a:schemeClr>
                </a:solidFill>
              </a:rPr>
              <a:t> - Aanbeveling</a:t>
            </a:r>
            <a:endParaRPr lang="nl-NL" sz="12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4098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nl-NL"/>
          </a:p>
        </p:txBody>
      </p:sp>
      <p:pic>
        <p:nvPicPr>
          <p:cNvPr id="4097" name="Picture 1"/>
          <p:cNvPicPr>
            <a:picLocks noChangeAspect="1" noChangeArrowheads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012076" y="4763498"/>
            <a:ext cx="4257675" cy="466725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0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500"/>
                                        <p:tgtEl>
                                          <p:spTgt spid="409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0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"/>
                            </p:stCondLst>
                            <p:childTnLst>
                              <p:par>
                                <p:cTn id="3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0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10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9" grpId="0"/>
      <p:bldP spid="20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Rechthoek 32"/>
          <p:cNvSpPr/>
          <p:nvPr/>
        </p:nvSpPr>
        <p:spPr>
          <a:xfrm>
            <a:off x="3851920" y="2060848"/>
            <a:ext cx="4176464" cy="720080"/>
          </a:xfrm>
          <a:prstGeom prst="rect">
            <a:avLst/>
          </a:prstGeom>
          <a:ln w="5080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l-NL" dirty="0" smtClean="0"/>
              <a:t>Overzicht</a:t>
            </a:r>
            <a:endParaRPr lang="nl-NL" dirty="0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l-NL" smtClean="0"/>
              <a:t>21 Juni 2012</a:t>
            </a:r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723D731-5BCE-488A-8623-8533017DEB8A}" type="slidenum">
              <a:rPr lang="nl-NL" smtClean="0"/>
              <a:pPr/>
              <a:t>15</a:t>
            </a:fld>
            <a:endParaRPr lang="nl-NL"/>
          </a:p>
        </p:txBody>
      </p:sp>
      <p:sp>
        <p:nvSpPr>
          <p:cNvPr id="32" name="Tijdelijke aanduiding voor inhoud 31"/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r>
              <a:rPr lang="nl-NL" dirty="0" smtClean="0"/>
              <a:t>Benaderingsformules </a:t>
            </a:r>
            <a:r>
              <a:rPr lang="nl-NL" u="sng" dirty="0" smtClean="0">
                <a:solidFill>
                  <a:srgbClr val="C00000"/>
                </a:solidFill>
              </a:rPr>
              <a:t>maximale schuifspanning</a:t>
            </a:r>
            <a:endParaRPr lang="nl-NL" u="sng" dirty="0">
              <a:solidFill>
                <a:srgbClr val="C00000"/>
              </a:solidFill>
            </a:endParaRPr>
          </a:p>
        </p:txBody>
      </p:sp>
      <p:graphicFrame>
        <p:nvGraphicFramePr>
          <p:cNvPr id="7" name="Tabel 6"/>
          <p:cNvGraphicFramePr>
            <a:graphicFrameLocks noGrp="1"/>
          </p:cNvGraphicFramePr>
          <p:nvPr/>
        </p:nvGraphicFramePr>
        <p:xfrm>
          <a:off x="899592" y="1700807"/>
          <a:ext cx="7200000" cy="4522658"/>
        </p:xfrm>
        <a:graphic>
          <a:graphicData uri="http://schemas.openxmlformats.org/drawingml/2006/table">
            <a:tbl>
              <a:tblPr/>
              <a:tblGrid>
                <a:gridCol w="1440000"/>
                <a:gridCol w="1440000"/>
                <a:gridCol w="4320000"/>
              </a:tblGrid>
              <a:tr h="301745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nl-NL" sz="13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790" marR="39790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800" dirty="0" smtClean="0">
                          <a:latin typeface="Calibri"/>
                          <a:ea typeface="Calibri"/>
                          <a:cs typeface="Times New Roman"/>
                        </a:rPr>
                        <a:t>Oud</a:t>
                      </a:r>
                      <a:endParaRPr lang="nl-NL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790" marR="3979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800" dirty="0" smtClean="0">
                          <a:latin typeface="Calibri"/>
                          <a:ea typeface="Calibri"/>
                          <a:cs typeface="Times New Roman"/>
                        </a:rPr>
                        <a:t>Nieuw</a:t>
                      </a:r>
                      <a:endParaRPr lang="nl-NL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790" marR="3979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41438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nl-NL" sz="13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790" marR="39790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nl-NL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790" marR="3979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071563" indent="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800" dirty="0" smtClean="0">
                          <a:latin typeface="Calibri"/>
                          <a:ea typeface="Calibri"/>
                          <a:cs typeface="Times New Roman"/>
                        </a:rPr>
                        <a:t> en</a:t>
                      </a:r>
                      <a:endParaRPr lang="nl-NL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790" marR="3979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41438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nl-NL" sz="13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790" marR="39790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nl-NL" sz="13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790" marR="3979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nl-NL" sz="13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790" marR="3979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41438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nl-NL" sz="13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790" marR="39790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nl-NL" sz="13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790" marR="3979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nl-NL" sz="13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790" marR="3979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41438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nl-NL" sz="13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790" marR="39790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nl-NL" sz="13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790" marR="3979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nl-NL" sz="13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790" marR="3979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41438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nl-NL" sz="13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790" marR="39790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nl-NL" sz="13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790" marR="3979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nl-NL" sz="13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790" marR="3979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9" name="Picture 58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283968" y="2132856"/>
            <a:ext cx="288000" cy="534857"/>
          </a:xfrm>
          <a:prstGeom prst="rect">
            <a:avLst/>
          </a:prstGeom>
          <a:noFill/>
        </p:spPr>
      </p:pic>
      <p:pic>
        <p:nvPicPr>
          <p:cNvPr id="11" name="Picture 53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499892" y="2961008"/>
            <a:ext cx="872308" cy="540000"/>
          </a:xfrm>
          <a:prstGeom prst="rect">
            <a:avLst/>
          </a:prstGeom>
          <a:noFill/>
        </p:spPr>
      </p:pic>
      <p:pic>
        <p:nvPicPr>
          <p:cNvPr id="13" name="Picture 50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793399" y="3789040"/>
            <a:ext cx="290769" cy="540000"/>
          </a:xfrm>
          <a:prstGeom prst="rect">
            <a:avLst/>
          </a:prstGeom>
          <a:noFill/>
        </p:spPr>
      </p:pic>
      <p:pic>
        <p:nvPicPr>
          <p:cNvPr id="16" name="Picture 46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499992" y="4617192"/>
            <a:ext cx="1144286" cy="540000"/>
          </a:xfrm>
          <a:prstGeom prst="rect">
            <a:avLst/>
          </a:prstGeom>
          <a:noFill/>
        </p:spPr>
      </p:pic>
      <p:pic>
        <p:nvPicPr>
          <p:cNvPr id="17" name="Picture 45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644598" y="4617192"/>
            <a:ext cx="1735714" cy="540000"/>
          </a:xfrm>
          <a:prstGeom prst="rect">
            <a:avLst/>
          </a:prstGeom>
          <a:noFill/>
        </p:spPr>
      </p:pic>
      <p:pic>
        <p:nvPicPr>
          <p:cNvPr id="20" name="Picture 41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893738" y="5337296"/>
            <a:ext cx="1663200" cy="756000"/>
          </a:xfrm>
          <a:prstGeom prst="rect">
            <a:avLst/>
          </a:prstGeom>
          <a:noFill/>
        </p:spPr>
      </p:pic>
      <p:pic>
        <p:nvPicPr>
          <p:cNvPr id="21" name="Picture 40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549922" y="5373216"/>
            <a:ext cx="2478462" cy="540000"/>
          </a:xfrm>
          <a:prstGeom prst="rect">
            <a:avLst/>
          </a:prstGeom>
          <a:noFill/>
        </p:spPr>
      </p:pic>
      <p:pic>
        <p:nvPicPr>
          <p:cNvPr id="22" name="Picture 14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859183" y="2132856"/>
            <a:ext cx="290769" cy="540000"/>
          </a:xfrm>
          <a:prstGeom prst="rect">
            <a:avLst/>
          </a:prstGeom>
          <a:noFill/>
        </p:spPr>
      </p:pic>
      <p:pic>
        <p:nvPicPr>
          <p:cNvPr id="23" name="Picture 11"/>
          <p:cNvPicPr>
            <a:picLocks noChangeAspect="1" noChangeArrowheads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859183" y="2961008"/>
            <a:ext cx="290769" cy="540000"/>
          </a:xfrm>
          <a:prstGeom prst="rect">
            <a:avLst/>
          </a:prstGeom>
          <a:noFill/>
        </p:spPr>
      </p:pic>
      <p:pic>
        <p:nvPicPr>
          <p:cNvPr id="24" name="Picture 8"/>
          <p:cNvPicPr>
            <a:picLocks noChangeAspect="1" noChangeArrowheads="1"/>
          </p:cNvPicPr>
          <p:nvPr/>
        </p:nvPicPr>
        <p:blipFill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859183" y="3789040"/>
            <a:ext cx="290769" cy="540000"/>
          </a:xfrm>
          <a:prstGeom prst="rect">
            <a:avLst/>
          </a:prstGeom>
          <a:noFill/>
        </p:spPr>
      </p:pic>
      <p:pic>
        <p:nvPicPr>
          <p:cNvPr id="25" name="Picture 4"/>
          <p:cNvPicPr>
            <a:picLocks noChangeAspect="1" noChangeArrowheads="1"/>
          </p:cNvPicPr>
          <p:nvPr/>
        </p:nvPicPr>
        <p:blipFill>
          <a:blip r:embed="rId1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501880" y="4617192"/>
            <a:ext cx="990000" cy="540000"/>
          </a:xfrm>
          <a:prstGeom prst="rect">
            <a:avLst/>
          </a:prstGeom>
          <a:noFill/>
        </p:spPr>
      </p:pic>
      <p:pic>
        <p:nvPicPr>
          <p:cNvPr id="26" name="Picture 1"/>
          <p:cNvPicPr>
            <a:picLocks noChangeAspect="1" noChangeArrowheads="1"/>
          </p:cNvPicPr>
          <p:nvPr/>
        </p:nvPicPr>
        <p:blipFill>
          <a:blip r:embed="rId1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653698" y="5445224"/>
            <a:ext cx="784286" cy="540000"/>
          </a:xfrm>
          <a:prstGeom prst="rect">
            <a:avLst/>
          </a:prstGeom>
          <a:noFill/>
        </p:spPr>
      </p:pic>
      <p:pic>
        <p:nvPicPr>
          <p:cNvPr id="27" name="Picture 37" descr="C:\Users\Wilco\TU 3e jaar\CT3000-09 Bachelor eindwerk\Tussenrapport\Rechthoek.png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1351510" y="2060928"/>
            <a:ext cx="515250" cy="720000"/>
          </a:xfrm>
          <a:prstGeom prst="rect">
            <a:avLst/>
          </a:prstGeom>
          <a:noFill/>
        </p:spPr>
      </p:pic>
      <p:pic>
        <p:nvPicPr>
          <p:cNvPr id="28" name="Picture 39" descr="C:\Users\Wilco\TU 3e jaar\CT3000-09 Bachelor eindwerk\Tussenrapport\Buis dunwandig.png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1259712" y="2900234"/>
            <a:ext cx="720000" cy="720000"/>
          </a:xfrm>
          <a:prstGeom prst="rect">
            <a:avLst/>
          </a:prstGeom>
          <a:noFill/>
        </p:spPr>
      </p:pic>
      <p:pic>
        <p:nvPicPr>
          <p:cNvPr id="29" name="Picture 44" descr="C:\Users\Wilco\TU 3e jaar\CT3000-09 Bachelor eindwerk\Tussenrapport\U-profiel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1459562" y="5436280"/>
            <a:ext cx="360368" cy="720000"/>
          </a:xfrm>
          <a:prstGeom prst="rect">
            <a:avLst/>
          </a:prstGeom>
          <a:noFill/>
        </p:spPr>
      </p:pic>
      <p:pic>
        <p:nvPicPr>
          <p:cNvPr id="30" name="Picture 45" descr="C:\Users\Wilco\TU 3e jaar\CT3000-09 Bachelor eindwerk\Tussenrapport\I-profiel.png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1331640" y="4585296"/>
            <a:ext cx="613886" cy="720000"/>
          </a:xfrm>
          <a:prstGeom prst="rect">
            <a:avLst/>
          </a:prstGeom>
          <a:noFill/>
        </p:spPr>
      </p:pic>
      <p:pic>
        <p:nvPicPr>
          <p:cNvPr id="31" name="Picture 38" descr="C:\Users\Wilco\TU 3e jaar\CT3000-09 Bachelor eindwerk\Tussenrapport\Buis massief.png"/>
          <p:cNvPicPr>
            <a:picLocks noChangeAspect="1" noChangeArrowheads="1"/>
          </p:cNvPicPr>
          <p:nvPr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1259632" y="3717112"/>
            <a:ext cx="720000" cy="720000"/>
          </a:xfrm>
          <a:prstGeom prst="rect">
            <a:avLst/>
          </a:prstGeom>
          <a:noFill/>
        </p:spPr>
      </p:pic>
      <p:sp>
        <p:nvSpPr>
          <p:cNvPr id="9218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nl-NL"/>
          </a:p>
        </p:txBody>
      </p:sp>
      <p:pic>
        <p:nvPicPr>
          <p:cNvPr id="9217" name="Picture 1"/>
          <p:cNvPicPr>
            <a:picLocks noChangeAspect="1" noChangeArrowheads="1"/>
          </p:cNvPicPr>
          <p:nvPr/>
        </p:nvPicPr>
        <p:blipFill>
          <a:blip r:embed="rId1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436096" y="2132856"/>
            <a:ext cx="1355510" cy="540000"/>
          </a:xfrm>
          <a:prstGeom prst="rect">
            <a:avLst/>
          </a:prstGeom>
          <a:noFill/>
        </p:spPr>
      </p:pic>
      <p:sp>
        <p:nvSpPr>
          <p:cNvPr id="34" name="Tekstvak 33"/>
          <p:cNvSpPr txBox="1"/>
          <p:nvPr/>
        </p:nvSpPr>
        <p:spPr>
          <a:xfrm>
            <a:off x="7020272" y="2132856"/>
            <a:ext cx="93610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l-NL" sz="2800" b="1" dirty="0" smtClean="0">
                <a:solidFill>
                  <a:schemeClr val="accent2"/>
                </a:solidFill>
              </a:rPr>
              <a:t>12%</a:t>
            </a:r>
            <a:endParaRPr lang="nl-NL" sz="2800" b="1" dirty="0">
              <a:solidFill>
                <a:schemeClr val="accent2"/>
              </a:solidFill>
            </a:endParaRPr>
          </a:p>
        </p:txBody>
      </p:sp>
      <p:sp>
        <p:nvSpPr>
          <p:cNvPr id="35" name="Rechthoek 34"/>
          <p:cNvSpPr/>
          <p:nvPr/>
        </p:nvSpPr>
        <p:spPr>
          <a:xfrm>
            <a:off x="3851920" y="2916000"/>
            <a:ext cx="4176464" cy="720080"/>
          </a:xfrm>
          <a:prstGeom prst="rect">
            <a:avLst/>
          </a:prstGeom>
          <a:noFill/>
          <a:ln w="5080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36" name="Tekstvak 35"/>
          <p:cNvSpPr txBox="1"/>
          <p:nvPr/>
        </p:nvSpPr>
        <p:spPr>
          <a:xfrm>
            <a:off x="7020272" y="2996952"/>
            <a:ext cx="93610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l-NL" sz="2800" b="1" dirty="0" smtClean="0">
                <a:solidFill>
                  <a:schemeClr val="accent2"/>
                </a:solidFill>
              </a:rPr>
              <a:t>? %</a:t>
            </a:r>
            <a:endParaRPr lang="nl-NL" sz="2800" b="1" dirty="0">
              <a:solidFill>
                <a:schemeClr val="accent2"/>
              </a:solidFill>
            </a:endParaRPr>
          </a:p>
        </p:txBody>
      </p:sp>
      <p:sp>
        <p:nvSpPr>
          <p:cNvPr id="37" name="Tekstvak 36"/>
          <p:cNvSpPr txBox="1"/>
          <p:nvPr/>
        </p:nvSpPr>
        <p:spPr>
          <a:xfrm>
            <a:off x="1331640" y="6381328"/>
            <a:ext cx="626469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1200" dirty="0" smtClean="0">
                <a:solidFill>
                  <a:schemeClr val="bg1">
                    <a:lumMod val="50000"/>
                  </a:schemeClr>
                </a:solidFill>
              </a:rPr>
              <a:t>Doelstelling - Maximale schuifspanning - Afschuifstijfheid - </a:t>
            </a:r>
            <a:r>
              <a:rPr lang="nl-NL" sz="1200" b="1" dirty="0" smtClean="0"/>
              <a:t>Aanbeveling</a:t>
            </a:r>
            <a:endParaRPr lang="nl-NL" sz="1200" b="1" dirty="0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 animBg="1"/>
      <p:bldP spid="34" grpId="0"/>
      <p:bldP spid="35" grpId="0" animBg="1"/>
      <p:bldP spid="36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l-NL" dirty="0" smtClean="0"/>
              <a:t>Overzicht</a:t>
            </a:r>
            <a:endParaRPr lang="nl-NL" dirty="0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l-NL" smtClean="0"/>
              <a:t>21 Juni 2012</a:t>
            </a:r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723D731-5BCE-488A-8623-8533017DEB8A}" type="slidenum">
              <a:rPr lang="nl-NL" smtClean="0"/>
              <a:pPr/>
              <a:t>16</a:t>
            </a:fld>
            <a:endParaRPr lang="nl-NL"/>
          </a:p>
        </p:txBody>
      </p:sp>
      <p:sp>
        <p:nvSpPr>
          <p:cNvPr id="100" name="Tijdelijke aanduiding voor inhoud 99"/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r>
              <a:rPr lang="nl-NL" dirty="0" smtClean="0"/>
              <a:t>Benaderingsformules </a:t>
            </a:r>
            <a:r>
              <a:rPr lang="nl-NL" u="sng" dirty="0" smtClean="0">
                <a:solidFill>
                  <a:srgbClr val="C00000"/>
                </a:solidFill>
              </a:rPr>
              <a:t>afschuifstijfheid</a:t>
            </a:r>
            <a:endParaRPr lang="nl-NL" u="sng" dirty="0">
              <a:solidFill>
                <a:srgbClr val="C00000"/>
              </a:solidFill>
            </a:endParaRPr>
          </a:p>
        </p:txBody>
      </p:sp>
      <p:graphicFrame>
        <p:nvGraphicFramePr>
          <p:cNvPr id="63" name="Tabel 62"/>
          <p:cNvGraphicFramePr>
            <a:graphicFrameLocks noGrp="1"/>
          </p:cNvGraphicFramePr>
          <p:nvPr/>
        </p:nvGraphicFramePr>
        <p:xfrm>
          <a:off x="899592" y="1628798"/>
          <a:ext cx="7920000" cy="4589848"/>
        </p:xfrm>
        <a:graphic>
          <a:graphicData uri="http://schemas.openxmlformats.org/drawingml/2006/table">
            <a:tbl>
              <a:tblPr/>
              <a:tblGrid>
                <a:gridCol w="1440000"/>
                <a:gridCol w="1440000"/>
                <a:gridCol w="5040000"/>
              </a:tblGrid>
              <a:tr h="306564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nl-NL" sz="13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790" marR="39790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800" dirty="0" smtClean="0">
                          <a:latin typeface="Calibri"/>
                          <a:ea typeface="Calibri"/>
                          <a:cs typeface="Times New Roman"/>
                        </a:rPr>
                        <a:t>Oud</a:t>
                      </a:r>
                      <a:endParaRPr lang="nl-NL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790" marR="3979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800" dirty="0" smtClean="0">
                          <a:latin typeface="Calibri"/>
                          <a:ea typeface="Calibri"/>
                          <a:cs typeface="Times New Roman"/>
                        </a:rPr>
                        <a:t>Nieuw</a:t>
                      </a:r>
                      <a:endParaRPr lang="nl-NL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790" marR="3979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54876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nl-NL" sz="13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790" marR="39790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nl-NL" sz="13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790" marR="3979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nl-NL" sz="13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790" marR="3979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54876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nl-NL" sz="13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790" marR="39790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nl-NL" sz="13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790" marR="3979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nl-NL" sz="13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790" marR="3979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54876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nl-NL" sz="13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790" marR="39790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nl-NL" sz="13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790" marR="3979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nl-NL" sz="13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790" marR="3979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54876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nl-NL" sz="13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790" marR="39790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nl-NL" sz="13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790" marR="3979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nl-NL" sz="13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790" marR="3979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54876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nl-NL" sz="13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790" marR="39790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nl-NL" sz="13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790" marR="3979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nl-NL" sz="13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790" marR="3979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2107" name="Picture 59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526456" y="2132856"/>
            <a:ext cx="1530000" cy="540000"/>
          </a:xfrm>
          <a:prstGeom prst="rect">
            <a:avLst/>
          </a:prstGeom>
          <a:noFill/>
        </p:spPr>
      </p:pic>
      <p:pic>
        <p:nvPicPr>
          <p:cNvPr id="2102" name="Picture 54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732740" y="2961008"/>
            <a:ext cx="1107692" cy="540000"/>
          </a:xfrm>
          <a:prstGeom prst="rect">
            <a:avLst/>
          </a:prstGeom>
          <a:noFill/>
        </p:spPr>
      </p:pic>
      <p:pic>
        <p:nvPicPr>
          <p:cNvPr id="2099" name="Picture 51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048344" y="3789040"/>
            <a:ext cx="429231" cy="540000"/>
          </a:xfrm>
          <a:prstGeom prst="rect">
            <a:avLst/>
          </a:prstGeom>
          <a:noFill/>
        </p:spPr>
      </p:pic>
      <p:pic>
        <p:nvPicPr>
          <p:cNvPr id="2096" name="Picture 48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6606"/>
          <a:stretch>
            <a:fillRect/>
          </a:stretch>
        </p:blipFill>
        <p:spPr bwMode="auto">
          <a:xfrm>
            <a:off x="4824208" y="4761208"/>
            <a:ext cx="1224136" cy="324000"/>
          </a:xfrm>
          <a:prstGeom prst="rect">
            <a:avLst/>
          </a:prstGeom>
          <a:noFill/>
        </p:spPr>
      </p:pic>
      <p:pic>
        <p:nvPicPr>
          <p:cNvPr id="2095" name="Picture 47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192360" y="4617192"/>
            <a:ext cx="1620000" cy="540000"/>
          </a:xfrm>
          <a:prstGeom prst="rect">
            <a:avLst/>
          </a:prstGeom>
          <a:noFill/>
        </p:spPr>
      </p:pic>
      <p:pic>
        <p:nvPicPr>
          <p:cNvPr id="2091" name="Picture 43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10559"/>
          <a:stretch>
            <a:fillRect/>
          </a:stretch>
        </p:blipFill>
        <p:spPr bwMode="auto">
          <a:xfrm>
            <a:off x="3923928" y="5589240"/>
            <a:ext cx="1080120" cy="324000"/>
          </a:xfrm>
          <a:prstGeom prst="rect">
            <a:avLst/>
          </a:prstGeom>
          <a:noFill/>
        </p:spPr>
      </p:pic>
      <p:pic>
        <p:nvPicPr>
          <p:cNvPr id="2090" name="Picture 42"/>
          <p:cNvPicPr>
            <a:picLocks noChangeAspect="1" noChangeArrowheads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004048" y="5517232"/>
            <a:ext cx="3804387" cy="432000"/>
          </a:xfrm>
          <a:prstGeom prst="rect">
            <a:avLst/>
          </a:prstGeom>
          <a:noFill/>
        </p:spPr>
      </p:pic>
      <p:pic>
        <p:nvPicPr>
          <p:cNvPr id="85" name="Picture 15"/>
          <p:cNvPicPr>
            <a:picLocks noChangeAspect="1" noChangeArrowheads="1"/>
          </p:cNvPicPr>
          <p:nvPr/>
        </p:nvPicPr>
        <p:blipFill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843808" y="2132856"/>
            <a:ext cx="429231" cy="540000"/>
          </a:xfrm>
          <a:prstGeom prst="rect">
            <a:avLst/>
          </a:prstGeom>
          <a:noFill/>
        </p:spPr>
      </p:pic>
      <p:pic>
        <p:nvPicPr>
          <p:cNvPr id="86" name="Picture 12"/>
          <p:cNvPicPr>
            <a:picLocks noChangeAspect="1" noChangeArrowheads="1"/>
          </p:cNvPicPr>
          <p:nvPr/>
        </p:nvPicPr>
        <p:blipFill>
          <a:blip r:embed="rId1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843808" y="2924944"/>
            <a:ext cx="429231" cy="540000"/>
          </a:xfrm>
          <a:prstGeom prst="rect">
            <a:avLst/>
          </a:prstGeom>
          <a:noFill/>
        </p:spPr>
      </p:pic>
      <p:pic>
        <p:nvPicPr>
          <p:cNvPr id="87" name="Picture 9"/>
          <p:cNvPicPr>
            <a:picLocks noChangeAspect="1" noChangeArrowheads="1"/>
          </p:cNvPicPr>
          <p:nvPr/>
        </p:nvPicPr>
        <p:blipFill>
          <a:blip r:embed="rId1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843808" y="3789040"/>
            <a:ext cx="553846" cy="540000"/>
          </a:xfrm>
          <a:prstGeom prst="rect">
            <a:avLst/>
          </a:prstGeom>
          <a:noFill/>
        </p:spPr>
      </p:pic>
      <p:pic>
        <p:nvPicPr>
          <p:cNvPr id="88" name="Picture 5"/>
          <p:cNvPicPr>
            <a:picLocks noChangeAspect="1" noChangeArrowheads="1"/>
          </p:cNvPicPr>
          <p:nvPr/>
        </p:nvPicPr>
        <p:blipFill>
          <a:blip r:embed="rId1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411760" y="4725144"/>
            <a:ext cx="1281272" cy="324000"/>
          </a:xfrm>
          <a:prstGeom prst="rect">
            <a:avLst/>
          </a:prstGeom>
          <a:noFill/>
        </p:spPr>
      </p:pic>
      <p:pic>
        <p:nvPicPr>
          <p:cNvPr id="89" name="Picture 2"/>
          <p:cNvPicPr>
            <a:picLocks noChangeAspect="1" noChangeArrowheads="1"/>
          </p:cNvPicPr>
          <p:nvPr/>
        </p:nvPicPr>
        <p:blipFill>
          <a:blip r:embed="rId1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518252" y="5517232"/>
            <a:ext cx="1045636" cy="324000"/>
          </a:xfrm>
          <a:prstGeom prst="rect">
            <a:avLst/>
          </a:prstGeom>
          <a:noFill/>
        </p:spPr>
      </p:pic>
      <p:pic>
        <p:nvPicPr>
          <p:cNvPr id="90" name="Picture 37" descr="C:\Users\Wilco\TU 3e jaar\CT3000-09 Bachelor eindwerk\Tussenrapport\Rechthoek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1367276" y="2029396"/>
            <a:ext cx="515250" cy="720000"/>
          </a:xfrm>
          <a:prstGeom prst="rect">
            <a:avLst/>
          </a:prstGeom>
          <a:noFill/>
        </p:spPr>
      </p:pic>
      <p:pic>
        <p:nvPicPr>
          <p:cNvPr id="91" name="Picture 39" descr="C:\Users\Wilco\TU 3e jaar\CT3000-09 Bachelor eindwerk\Tussenrapport\Buis dunwandig.png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1259712" y="2852936"/>
            <a:ext cx="720000" cy="720000"/>
          </a:xfrm>
          <a:prstGeom prst="rect">
            <a:avLst/>
          </a:prstGeom>
          <a:noFill/>
        </p:spPr>
      </p:pic>
      <p:pic>
        <p:nvPicPr>
          <p:cNvPr id="93" name="Picture 44" descr="C:\Users\Wilco\TU 3e jaar\CT3000-09 Bachelor eindwerk\Tussenrapport\U-profiel.png"/>
          <p:cNvPicPr>
            <a:picLocks noChangeAspect="1" noChangeArrowheads="1"/>
          </p:cNvPicPr>
          <p:nvPr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1475328" y="5436280"/>
            <a:ext cx="360368" cy="720000"/>
          </a:xfrm>
          <a:prstGeom prst="rect">
            <a:avLst/>
          </a:prstGeom>
          <a:noFill/>
        </p:spPr>
      </p:pic>
      <p:pic>
        <p:nvPicPr>
          <p:cNvPr id="94" name="Picture 45" descr="C:\Users\Wilco\TU 3e jaar\CT3000-09 Bachelor eindwerk\Tussenrapport\I-profiel.png"/>
          <p:cNvPicPr>
            <a:picLocks noChangeAspect="1" noChangeArrowheads="1"/>
          </p:cNvPicPr>
          <p:nvPr/>
        </p:nvPicPr>
        <p:blipFill>
          <a:blip r:embed="rId17" cstate="print"/>
          <a:srcRect/>
          <a:stretch>
            <a:fillRect/>
          </a:stretch>
        </p:blipFill>
        <p:spPr bwMode="auto">
          <a:xfrm>
            <a:off x="1331640" y="4553764"/>
            <a:ext cx="613886" cy="720000"/>
          </a:xfrm>
          <a:prstGeom prst="rect">
            <a:avLst/>
          </a:prstGeom>
          <a:noFill/>
        </p:spPr>
      </p:pic>
      <p:pic>
        <p:nvPicPr>
          <p:cNvPr id="95" name="Picture 38" descr="C:\Users\Wilco\TU 3e jaar\CT3000-09 Bachelor eindwerk\Tussenrapport\Buis massief.png"/>
          <p:cNvPicPr>
            <a:picLocks noChangeAspect="1" noChangeArrowheads="1"/>
          </p:cNvPicPr>
          <p:nvPr/>
        </p:nvPicPr>
        <p:blipFill>
          <a:blip r:embed="rId18" cstate="print"/>
          <a:srcRect/>
          <a:stretch>
            <a:fillRect/>
          </a:stretch>
        </p:blipFill>
        <p:spPr bwMode="auto">
          <a:xfrm>
            <a:off x="1259632" y="3717112"/>
            <a:ext cx="720000" cy="720000"/>
          </a:xfrm>
          <a:prstGeom prst="rect">
            <a:avLst/>
          </a:prstGeom>
          <a:noFill/>
        </p:spPr>
      </p:pic>
      <p:sp>
        <p:nvSpPr>
          <p:cNvPr id="25" name="Rechthoek 24"/>
          <p:cNvSpPr/>
          <p:nvPr/>
        </p:nvSpPr>
        <p:spPr>
          <a:xfrm>
            <a:off x="3851920" y="4581128"/>
            <a:ext cx="4896544" cy="720080"/>
          </a:xfrm>
          <a:prstGeom prst="rect">
            <a:avLst/>
          </a:prstGeom>
          <a:noFill/>
          <a:ln w="5080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6" name="Tekstvak 25"/>
          <p:cNvSpPr txBox="1"/>
          <p:nvPr/>
        </p:nvSpPr>
        <p:spPr>
          <a:xfrm>
            <a:off x="8028384" y="4653136"/>
            <a:ext cx="6480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l-NL" sz="2800" b="1" dirty="0" smtClean="0">
                <a:solidFill>
                  <a:schemeClr val="accent2"/>
                </a:solidFill>
              </a:rPr>
              <a:t>8%</a:t>
            </a:r>
            <a:endParaRPr lang="nl-NL" sz="2800" b="1" dirty="0">
              <a:solidFill>
                <a:schemeClr val="accent2"/>
              </a:solidFill>
            </a:endParaRPr>
          </a:p>
        </p:txBody>
      </p:sp>
      <p:sp>
        <p:nvSpPr>
          <p:cNvPr id="27" name="Rechthoek 26"/>
          <p:cNvSpPr/>
          <p:nvPr/>
        </p:nvSpPr>
        <p:spPr>
          <a:xfrm>
            <a:off x="3851920" y="2877646"/>
            <a:ext cx="4896544" cy="720080"/>
          </a:xfrm>
          <a:prstGeom prst="rect">
            <a:avLst/>
          </a:prstGeom>
          <a:noFill/>
          <a:ln w="5080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8" name="Tekstvak 27"/>
          <p:cNvSpPr txBox="1"/>
          <p:nvPr/>
        </p:nvSpPr>
        <p:spPr>
          <a:xfrm>
            <a:off x="7740352" y="2977788"/>
            <a:ext cx="93610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l-NL" sz="2800" b="1" dirty="0" smtClean="0">
                <a:solidFill>
                  <a:schemeClr val="accent2"/>
                </a:solidFill>
              </a:rPr>
              <a:t>? %</a:t>
            </a:r>
            <a:endParaRPr lang="nl-NL" sz="2800" b="1" dirty="0">
              <a:solidFill>
                <a:schemeClr val="accent2"/>
              </a:solidFill>
            </a:endParaRPr>
          </a:p>
        </p:txBody>
      </p:sp>
      <p:sp>
        <p:nvSpPr>
          <p:cNvPr id="29" name="Tekstvak 28"/>
          <p:cNvSpPr txBox="1"/>
          <p:nvPr/>
        </p:nvSpPr>
        <p:spPr>
          <a:xfrm>
            <a:off x="1331640" y="6381328"/>
            <a:ext cx="626469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1200" dirty="0" smtClean="0">
                <a:solidFill>
                  <a:schemeClr val="bg1">
                    <a:lumMod val="50000"/>
                  </a:schemeClr>
                </a:solidFill>
              </a:rPr>
              <a:t>Doelstelling - Maximale schuifspanning - Afschuifstijfheid - </a:t>
            </a:r>
            <a:r>
              <a:rPr lang="nl-NL" sz="1200" b="1" dirty="0" smtClean="0"/>
              <a:t>Aanbeveling</a:t>
            </a:r>
            <a:endParaRPr lang="nl-NL" sz="1200" b="1" dirty="0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  <p:bldP spid="26" grpId="0"/>
      <p:bldP spid="27" grpId="0" animBg="1"/>
      <p:bldP spid="28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l-NL" dirty="0" smtClean="0"/>
              <a:t>Aanbevelingen</a:t>
            </a:r>
            <a:endParaRPr lang="nl-NL" dirty="0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l-NL" smtClean="0"/>
              <a:t>21 Juni 2012</a:t>
            </a:r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23D731-5BCE-488A-8623-8533017DEB8A}" type="slidenum">
              <a:rPr lang="nl-NL" smtClean="0"/>
              <a:pPr/>
              <a:t>17</a:t>
            </a:fld>
            <a:endParaRPr lang="nl-NL"/>
          </a:p>
        </p:txBody>
      </p:sp>
      <p:sp>
        <p:nvSpPr>
          <p:cNvPr id="7" name="Tijdelijke aanduiding voor inhoud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 smtClean="0"/>
              <a:t>Kleinere </a:t>
            </a:r>
            <a:r>
              <a:rPr lang="nl-NL" smtClean="0"/>
              <a:t>afwijkingen in formules</a:t>
            </a:r>
            <a:endParaRPr lang="nl-NL" dirty="0" smtClean="0"/>
          </a:p>
          <a:p>
            <a:endParaRPr lang="nl-NL" dirty="0" smtClean="0"/>
          </a:p>
          <a:p>
            <a:r>
              <a:rPr lang="nl-NL" dirty="0" smtClean="0"/>
              <a:t>Nieuwe formules voor kokers</a:t>
            </a:r>
          </a:p>
          <a:p>
            <a:endParaRPr lang="nl-NL" dirty="0" smtClean="0"/>
          </a:p>
          <a:p>
            <a:r>
              <a:rPr lang="nl-NL" dirty="0" smtClean="0"/>
              <a:t>Experiment in lab</a:t>
            </a:r>
          </a:p>
          <a:p>
            <a:endParaRPr lang="nl-NL" dirty="0"/>
          </a:p>
        </p:txBody>
      </p:sp>
      <p:sp>
        <p:nvSpPr>
          <p:cNvPr id="6" name="Afgeronde rechthoek 5"/>
          <p:cNvSpPr/>
          <p:nvPr/>
        </p:nvSpPr>
        <p:spPr>
          <a:xfrm>
            <a:off x="899592" y="3933056"/>
            <a:ext cx="2664296" cy="1224136"/>
          </a:xfrm>
          <a:prstGeom prst="round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5400" dirty="0" smtClean="0"/>
              <a:t>ANSYS</a:t>
            </a:r>
            <a:endParaRPr lang="nl-NL" sz="5400" dirty="0"/>
          </a:p>
        </p:txBody>
      </p:sp>
      <p:sp>
        <p:nvSpPr>
          <p:cNvPr id="8" name="Afgeronde rechthoek 7"/>
          <p:cNvSpPr/>
          <p:nvPr/>
        </p:nvSpPr>
        <p:spPr>
          <a:xfrm>
            <a:off x="4427984" y="3933056"/>
            <a:ext cx="4392488" cy="1224136"/>
          </a:xfrm>
          <a:prstGeom prst="round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5400" dirty="0" smtClean="0"/>
              <a:t>werkelijkheid</a:t>
            </a:r>
            <a:endParaRPr lang="nl-NL" sz="5400" dirty="0"/>
          </a:p>
        </p:txBody>
      </p:sp>
      <p:sp>
        <p:nvSpPr>
          <p:cNvPr id="9" name="PIJL-LINKS en -RECHTS 8"/>
          <p:cNvSpPr/>
          <p:nvPr/>
        </p:nvSpPr>
        <p:spPr>
          <a:xfrm>
            <a:off x="3603997" y="4365104"/>
            <a:ext cx="792088" cy="360040"/>
          </a:xfrm>
          <a:prstGeom prst="left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0" name="Tekstvak 9"/>
          <p:cNvSpPr txBox="1"/>
          <p:nvPr/>
        </p:nvSpPr>
        <p:spPr>
          <a:xfrm>
            <a:off x="3707904" y="3429000"/>
            <a:ext cx="64807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7200" dirty="0" smtClean="0"/>
              <a:t>?</a:t>
            </a:r>
            <a:endParaRPr lang="nl-NL" sz="7200" dirty="0"/>
          </a:p>
        </p:txBody>
      </p:sp>
      <p:sp>
        <p:nvSpPr>
          <p:cNvPr id="11" name="Tekstvak 10"/>
          <p:cNvSpPr txBox="1"/>
          <p:nvPr/>
        </p:nvSpPr>
        <p:spPr>
          <a:xfrm>
            <a:off x="1331640" y="6381328"/>
            <a:ext cx="626469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1200" dirty="0" smtClean="0">
                <a:solidFill>
                  <a:schemeClr val="bg1">
                    <a:lumMod val="50000"/>
                  </a:schemeClr>
                </a:solidFill>
              </a:rPr>
              <a:t>Doelstelling - Maximale schuifspanning - Afschuifstijfheid - </a:t>
            </a:r>
            <a:r>
              <a:rPr lang="nl-NL" sz="1200" b="1" dirty="0" smtClean="0"/>
              <a:t>Aanbeveling</a:t>
            </a:r>
            <a:endParaRPr lang="nl-NL" sz="1200" b="1" dirty="0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9" presetClass="entr" presetSubtype="10" repeatCount="2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  <p:bldP spid="9" grpId="0" animBg="1"/>
      <p:bldP spid="1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PIJL-RECHTS 26"/>
          <p:cNvSpPr/>
          <p:nvPr/>
        </p:nvSpPr>
        <p:spPr>
          <a:xfrm>
            <a:off x="6804488" y="2001614"/>
            <a:ext cx="2160000" cy="2016224"/>
          </a:xfrm>
          <a:prstGeom prst="rightArrow">
            <a:avLst>
              <a:gd name="adj1" fmla="val 82717"/>
              <a:gd name="adj2" fmla="val 35785"/>
            </a:avLst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5" name="PIJL-RECHTS 24"/>
          <p:cNvSpPr/>
          <p:nvPr/>
        </p:nvSpPr>
        <p:spPr>
          <a:xfrm>
            <a:off x="323528" y="2073622"/>
            <a:ext cx="1943976" cy="2016224"/>
          </a:xfrm>
          <a:prstGeom prst="rightArrow">
            <a:avLst>
              <a:gd name="adj1" fmla="val 82717"/>
              <a:gd name="adj2" fmla="val 35785"/>
            </a:avLst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6" name="PIJL-RECHTS 25"/>
          <p:cNvSpPr/>
          <p:nvPr/>
        </p:nvSpPr>
        <p:spPr>
          <a:xfrm>
            <a:off x="2339752" y="2073622"/>
            <a:ext cx="2160000" cy="2016224"/>
          </a:xfrm>
          <a:prstGeom prst="rightArrow">
            <a:avLst>
              <a:gd name="adj1" fmla="val 82717"/>
              <a:gd name="adj2" fmla="val 35785"/>
            </a:avLst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4" name="PIJL-RECHTS 23"/>
          <p:cNvSpPr/>
          <p:nvPr/>
        </p:nvSpPr>
        <p:spPr>
          <a:xfrm>
            <a:off x="4572000" y="2073622"/>
            <a:ext cx="2160000" cy="2016224"/>
          </a:xfrm>
          <a:prstGeom prst="rightArrow">
            <a:avLst>
              <a:gd name="adj1" fmla="val 82717"/>
              <a:gd name="adj2" fmla="val 35785"/>
            </a:avLst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l-NL" dirty="0" smtClean="0"/>
              <a:t>Inhoud</a:t>
            </a:r>
            <a:endParaRPr lang="nl-NL" dirty="0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l-NL" smtClean="0"/>
              <a:t>21 Juni 2012</a:t>
            </a:r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23D731-5BCE-488A-8623-8533017DEB8A}" type="slidenum">
              <a:rPr lang="nl-NL" smtClean="0"/>
              <a:pPr/>
              <a:t>2</a:t>
            </a:fld>
            <a:endParaRPr lang="nl-NL"/>
          </a:p>
        </p:txBody>
      </p:sp>
      <p:sp>
        <p:nvSpPr>
          <p:cNvPr id="10" name="Rechthoek 9"/>
          <p:cNvSpPr/>
          <p:nvPr/>
        </p:nvSpPr>
        <p:spPr>
          <a:xfrm>
            <a:off x="539552" y="4305870"/>
            <a:ext cx="128406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l-NL" dirty="0" smtClean="0"/>
              <a:t>Doelstelling</a:t>
            </a:r>
            <a:endParaRPr lang="nl-NL" dirty="0"/>
          </a:p>
        </p:txBody>
      </p:sp>
      <p:sp>
        <p:nvSpPr>
          <p:cNvPr id="11" name="Rechthoek 10"/>
          <p:cNvSpPr/>
          <p:nvPr/>
        </p:nvSpPr>
        <p:spPr>
          <a:xfrm>
            <a:off x="2123728" y="4305870"/>
            <a:ext cx="255999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457200" indent="-457200" algn="ctr"/>
            <a:r>
              <a:rPr lang="nl-NL" dirty="0" smtClean="0"/>
              <a:t>Maximale schuifspanning</a:t>
            </a:r>
          </a:p>
          <a:p>
            <a:pPr marL="457200" indent="-457200" algn="ctr"/>
            <a:r>
              <a:rPr lang="nl-NL" b="1" dirty="0" smtClean="0"/>
              <a:t>Kokers</a:t>
            </a:r>
          </a:p>
        </p:txBody>
      </p:sp>
      <p:sp>
        <p:nvSpPr>
          <p:cNvPr id="12" name="Rechthoek 11"/>
          <p:cNvSpPr/>
          <p:nvPr/>
        </p:nvSpPr>
        <p:spPr>
          <a:xfrm>
            <a:off x="4783657" y="4305870"/>
            <a:ext cx="1690911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457200" indent="-457200" algn="ctr"/>
            <a:r>
              <a:rPr lang="nl-NL" dirty="0" smtClean="0"/>
              <a:t>Afschuifstijfheid</a:t>
            </a:r>
          </a:p>
          <a:p>
            <a:pPr marL="457200" indent="-457200" algn="ctr"/>
            <a:r>
              <a:rPr lang="nl-NL" b="1" dirty="0" smtClean="0"/>
              <a:t>Rechthoekige</a:t>
            </a:r>
          </a:p>
          <a:p>
            <a:pPr marL="457200" indent="-457200" algn="ctr"/>
            <a:r>
              <a:rPr lang="nl-NL" b="1" dirty="0" smtClean="0"/>
              <a:t>doorsnede</a:t>
            </a:r>
          </a:p>
        </p:txBody>
      </p:sp>
      <p:pic>
        <p:nvPicPr>
          <p:cNvPr id="13" name="Picture 42" descr="C:\Users\Wilco\TU 3e jaar\CT3000-09 Bachelor eindwerk\Tussenrapport\Rechthoek dunwandig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87824" y="2433662"/>
            <a:ext cx="792088" cy="1029821"/>
          </a:xfrm>
          <a:prstGeom prst="rect">
            <a:avLst/>
          </a:prstGeom>
          <a:noFill/>
        </p:spPr>
      </p:pic>
      <p:pic>
        <p:nvPicPr>
          <p:cNvPr id="14" name="Picture 43" descr="C:\Users\Wilco\TU 3e jaar\CT3000-09 Bachelor eindwerk\Tussenrapport\Koker rond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55776" y="2793702"/>
            <a:ext cx="792088" cy="1029821"/>
          </a:xfrm>
          <a:prstGeom prst="rect">
            <a:avLst/>
          </a:prstGeom>
          <a:noFill/>
        </p:spPr>
      </p:pic>
      <p:pic>
        <p:nvPicPr>
          <p:cNvPr id="16" name="Picture 37" descr="C:\Users\Wilco\TU 3e jaar\CT3000-09 Bachelor eindwerk\Tussenrapport\Rechthoek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020272" y="2433662"/>
            <a:ext cx="257625" cy="360000"/>
          </a:xfrm>
          <a:prstGeom prst="rect">
            <a:avLst/>
          </a:prstGeom>
          <a:noFill/>
        </p:spPr>
      </p:pic>
      <p:pic>
        <p:nvPicPr>
          <p:cNvPr id="17" name="Picture 39" descr="C:\Users\Wilco\TU 3e jaar\CT3000-09 Bachelor eindwerk\Tussenrapport\Buis dunwandig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596376" y="2433662"/>
            <a:ext cx="360000" cy="360000"/>
          </a:xfrm>
          <a:prstGeom prst="rect">
            <a:avLst/>
          </a:prstGeom>
          <a:noFill/>
        </p:spPr>
      </p:pic>
      <p:pic>
        <p:nvPicPr>
          <p:cNvPr id="18" name="Picture 44" descr="C:\Users\Wilco\TU 3e jaar\CT3000-09 Bachelor eindwerk\Tussenrapport\U-profiel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992215" y="3153742"/>
            <a:ext cx="180185" cy="360000"/>
          </a:xfrm>
          <a:prstGeom prst="rect">
            <a:avLst/>
          </a:prstGeom>
          <a:noFill/>
        </p:spPr>
      </p:pic>
      <p:pic>
        <p:nvPicPr>
          <p:cNvPr id="19" name="Picture 45" descr="C:\Users\Wilco\TU 3e jaar\CT3000-09 Bachelor eindwerk\Tussenrapport\I-profiel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308304" y="3153742"/>
            <a:ext cx="306945" cy="360000"/>
          </a:xfrm>
          <a:prstGeom prst="rect">
            <a:avLst/>
          </a:prstGeom>
          <a:noFill/>
        </p:spPr>
      </p:pic>
      <p:pic>
        <p:nvPicPr>
          <p:cNvPr id="20" name="Picture 38" descr="C:\Users\Wilco\TU 3e jaar\CT3000-09 Bachelor eindwerk\Tussenrapport\Buis massief.pn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8172400" y="2433662"/>
            <a:ext cx="360000" cy="360000"/>
          </a:xfrm>
          <a:prstGeom prst="rect">
            <a:avLst/>
          </a:prstGeom>
          <a:noFill/>
        </p:spPr>
      </p:pic>
      <p:sp>
        <p:nvSpPr>
          <p:cNvPr id="21" name="Rechthoek 20"/>
          <p:cNvSpPr/>
          <p:nvPr/>
        </p:nvSpPr>
        <p:spPr>
          <a:xfrm>
            <a:off x="7020272" y="4305870"/>
            <a:ext cx="157556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l-NL" dirty="0" smtClean="0"/>
              <a:t>Aanbevelingen</a:t>
            </a:r>
            <a:endParaRPr lang="nl-NL" dirty="0"/>
          </a:p>
        </p:txBody>
      </p:sp>
      <p:sp>
        <p:nvSpPr>
          <p:cNvPr id="23" name="Rechthoek 22"/>
          <p:cNvSpPr/>
          <p:nvPr/>
        </p:nvSpPr>
        <p:spPr>
          <a:xfrm>
            <a:off x="683568" y="2361654"/>
            <a:ext cx="936104" cy="1446550"/>
          </a:xfrm>
          <a:prstGeom prst="rect">
            <a:avLst/>
          </a:prstGeom>
          <a:noFill/>
          <a:effectLst/>
        </p:spPr>
        <p:txBody>
          <a:bodyPr wrap="squar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nl-NL" sz="8800" b="1" cap="all" spc="0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/>
              </a:rPr>
              <a:t>?</a:t>
            </a:r>
            <a:endParaRPr lang="nl-NL" sz="8800" b="1" cap="all" spc="0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pic>
        <p:nvPicPr>
          <p:cNvPr id="30" name="Afbeelding 29" descr="grootheden presentatie.pn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5148064" y="2433662"/>
            <a:ext cx="506072" cy="1260000"/>
          </a:xfrm>
          <a:prstGeom prst="rect">
            <a:avLst/>
          </a:prstGeom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3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6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3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9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3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  <p:bldP spid="25" grpId="0" animBg="1"/>
      <p:bldP spid="26" grpId="0" animBg="1"/>
      <p:bldP spid="24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l-NL" smtClean="0"/>
              <a:t>Doelstelling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62622" y="1700808"/>
            <a:ext cx="8229600" cy="4536504"/>
          </a:xfrm>
        </p:spPr>
        <p:txBody>
          <a:bodyPr/>
          <a:lstStyle/>
          <a:p>
            <a:r>
              <a:rPr lang="nl-NL" dirty="0" smtClean="0"/>
              <a:t>Overzicht met alle profielen</a:t>
            </a:r>
          </a:p>
          <a:p>
            <a:endParaRPr lang="nl-NL" dirty="0" smtClean="0"/>
          </a:p>
          <a:p>
            <a:pPr defTabSz="993775"/>
            <a:r>
              <a:rPr lang="nl-NL" dirty="0" smtClean="0"/>
              <a:t>Vergelijkbare	</a:t>
            </a:r>
            <a:r>
              <a:rPr lang="nl-NL" b="1" dirty="0" smtClean="0"/>
              <a:t>nauwkeurigheid</a:t>
            </a:r>
          </a:p>
          <a:p>
            <a:pPr defTabSz="993775">
              <a:tabLst>
                <a:tab pos="1166813" algn="l"/>
                <a:tab pos="1970088" algn="l"/>
              </a:tabLst>
            </a:pPr>
            <a:r>
              <a:rPr lang="nl-NL" dirty="0" smtClean="0"/>
              <a:t> 	,,	</a:t>
            </a:r>
            <a:r>
              <a:rPr lang="nl-NL" b="1" dirty="0" smtClean="0"/>
              <a:t>geldigheid</a:t>
            </a:r>
          </a:p>
          <a:p>
            <a:pPr defTabSz="993775">
              <a:tabLst>
                <a:tab pos="1166813" algn="l"/>
                <a:tab pos="1970088" algn="l"/>
              </a:tabLst>
            </a:pPr>
            <a:r>
              <a:rPr lang="nl-NL" dirty="0" smtClean="0"/>
              <a:t> 	,,	</a:t>
            </a:r>
            <a:r>
              <a:rPr lang="nl-NL" b="1" dirty="0" smtClean="0"/>
              <a:t>vorm</a:t>
            </a:r>
            <a:r>
              <a:rPr lang="nl-NL" dirty="0" smtClean="0"/>
              <a:t> van formules</a:t>
            </a:r>
          </a:p>
          <a:p>
            <a:endParaRPr lang="nl-NL" dirty="0" smtClean="0"/>
          </a:p>
          <a:p>
            <a:r>
              <a:rPr lang="nl-NL" dirty="0" smtClean="0"/>
              <a:t>Overzicht van de methode (automatisering)</a:t>
            </a:r>
          </a:p>
          <a:p>
            <a:endParaRPr lang="nl-NL" dirty="0" smtClean="0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l-NL" smtClean="0"/>
              <a:t>21 Juni 2012</a:t>
            </a:r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23D731-5BCE-488A-8623-8533017DEB8A}" type="slidenum">
              <a:rPr lang="nl-NL" smtClean="0"/>
              <a:pPr/>
              <a:t>3</a:t>
            </a:fld>
            <a:endParaRPr lang="nl-NL"/>
          </a:p>
        </p:txBody>
      </p:sp>
      <p:sp>
        <p:nvSpPr>
          <p:cNvPr id="6" name="Tekstvak 5"/>
          <p:cNvSpPr txBox="1"/>
          <p:nvPr/>
        </p:nvSpPr>
        <p:spPr>
          <a:xfrm>
            <a:off x="1331640" y="6381328"/>
            <a:ext cx="626469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1200" b="1" dirty="0" smtClean="0"/>
              <a:t>Doelstelling</a:t>
            </a:r>
            <a:r>
              <a:rPr lang="nl-NL" sz="1200" dirty="0" smtClean="0">
                <a:solidFill>
                  <a:schemeClr val="bg1">
                    <a:lumMod val="50000"/>
                  </a:schemeClr>
                </a:solidFill>
              </a:rPr>
              <a:t> - Maximale schuifspanning - Afschuifstijfheid - Aanbeveling</a:t>
            </a:r>
            <a:endParaRPr lang="nl-NL" sz="1200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l-NL" dirty="0" smtClean="0"/>
              <a:t>Uit eerdere eindwerken</a:t>
            </a:r>
            <a:endParaRPr lang="nl-NL" dirty="0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l-NL" smtClean="0"/>
              <a:t>21 Juni 2012</a:t>
            </a:r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723D731-5BCE-488A-8623-8533017DEB8A}" type="slidenum">
              <a:rPr lang="nl-NL" smtClean="0"/>
              <a:pPr/>
              <a:t>4</a:t>
            </a:fld>
            <a:endParaRPr lang="nl-NL"/>
          </a:p>
        </p:txBody>
      </p:sp>
      <p:sp>
        <p:nvSpPr>
          <p:cNvPr id="49" name="Afgeronde rechthoek 48"/>
          <p:cNvSpPr/>
          <p:nvPr/>
        </p:nvSpPr>
        <p:spPr>
          <a:xfrm>
            <a:off x="179512" y="1700808"/>
            <a:ext cx="2808312" cy="216024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 smtClean="0">
              <a:solidFill>
                <a:schemeClr val="tx1"/>
              </a:solidFill>
            </a:endParaRPr>
          </a:p>
          <a:p>
            <a:pPr algn="ctr"/>
            <a:endParaRPr lang="nl-NL" dirty="0">
              <a:solidFill>
                <a:schemeClr val="tx1"/>
              </a:solidFill>
            </a:endParaRPr>
          </a:p>
          <a:p>
            <a:pPr algn="ctr"/>
            <a:endParaRPr lang="nl-NL" dirty="0" smtClean="0">
              <a:solidFill>
                <a:schemeClr val="tx1"/>
              </a:solidFill>
            </a:endParaRPr>
          </a:p>
          <a:p>
            <a:pPr algn="ctr"/>
            <a:endParaRPr lang="nl-NL" dirty="0">
              <a:solidFill>
                <a:schemeClr val="tx1"/>
              </a:solidFill>
            </a:endParaRPr>
          </a:p>
          <a:p>
            <a:pPr algn="ctr"/>
            <a:endParaRPr lang="nl-NL" dirty="0" smtClean="0">
              <a:solidFill>
                <a:schemeClr val="tx1"/>
              </a:solidFill>
            </a:endParaRPr>
          </a:p>
          <a:p>
            <a:pPr algn="ctr"/>
            <a:endParaRPr lang="nl-NL" dirty="0">
              <a:solidFill>
                <a:schemeClr val="tx1"/>
              </a:solidFill>
            </a:endParaRPr>
          </a:p>
        </p:txBody>
      </p:sp>
      <p:sp>
        <p:nvSpPr>
          <p:cNvPr id="55" name="Afgeronde rechthoek 54"/>
          <p:cNvSpPr/>
          <p:nvPr/>
        </p:nvSpPr>
        <p:spPr>
          <a:xfrm>
            <a:off x="3131840" y="1700808"/>
            <a:ext cx="2808312" cy="216024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 smtClean="0">
              <a:solidFill>
                <a:schemeClr val="tx1"/>
              </a:solidFill>
            </a:endParaRPr>
          </a:p>
          <a:p>
            <a:pPr algn="ctr"/>
            <a:endParaRPr lang="nl-NL" dirty="0">
              <a:solidFill>
                <a:schemeClr val="tx1"/>
              </a:solidFill>
            </a:endParaRPr>
          </a:p>
          <a:p>
            <a:pPr algn="ctr"/>
            <a:endParaRPr lang="nl-NL" dirty="0" smtClean="0">
              <a:solidFill>
                <a:schemeClr val="tx1"/>
              </a:solidFill>
            </a:endParaRPr>
          </a:p>
          <a:p>
            <a:pPr algn="ctr"/>
            <a:endParaRPr lang="nl-NL" dirty="0">
              <a:solidFill>
                <a:schemeClr val="tx1"/>
              </a:solidFill>
            </a:endParaRPr>
          </a:p>
          <a:p>
            <a:pPr algn="ctr"/>
            <a:endParaRPr lang="nl-NL" dirty="0" smtClean="0">
              <a:solidFill>
                <a:schemeClr val="tx1"/>
              </a:solidFill>
            </a:endParaRPr>
          </a:p>
          <a:p>
            <a:pPr algn="ctr"/>
            <a:endParaRPr lang="nl-NL" dirty="0">
              <a:solidFill>
                <a:schemeClr val="tx1"/>
              </a:solidFill>
            </a:endParaRPr>
          </a:p>
        </p:txBody>
      </p:sp>
      <p:sp>
        <p:nvSpPr>
          <p:cNvPr id="56" name="Afgeronde rechthoek 55"/>
          <p:cNvSpPr/>
          <p:nvPr/>
        </p:nvSpPr>
        <p:spPr>
          <a:xfrm>
            <a:off x="6084168" y="4005064"/>
            <a:ext cx="2808312" cy="216024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 smtClean="0">
              <a:solidFill>
                <a:schemeClr val="tx1"/>
              </a:solidFill>
            </a:endParaRPr>
          </a:p>
          <a:p>
            <a:pPr algn="ctr"/>
            <a:endParaRPr lang="nl-NL" dirty="0">
              <a:solidFill>
                <a:schemeClr val="tx1"/>
              </a:solidFill>
            </a:endParaRPr>
          </a:p>
          <a:p>
            <a:pPr algn="ctr"/>
            <a:endParaRPr lang="nl-NL" dirty="0" smtClean="0">
              <a:solidFill>
                <a:schemeClr val="tx1"/>
              </a:solidFill>
            </a:endParaRPr>
          </a:p>
          <a:p>
            <a:pPr algn="ctr"/>
            <a:endParaRPr lang="nl-NL" dirty="0">
              <a:solidFill>
                <a:schemeClr val="tx1"/>
              </a:solidFill>
            </a:endParaRPr>
          </a:p>
          <a:p>
            <a:pPr algn="ctr"/>
            <a:endParaRPr lang="nl-NL" dirty="0" smtClean="0">
              <a:solidFill>
                <a:schemeClr val="tx1"/>
              </a:solidFill>
            </a:endParaRPr>
          </a:p>
          <a:p>
            <a:pPr algn="ctr"/>
            <a:endParaRPr lang="nl-NL" dirty="0">
              <a:solidFill>
                <a:schemeClr val="tx1"/>
              </a:solidFill>
            </a:endParaRPr>
          </a:p>
        </p:txBody>
      </p:sp>
      <p:sp>
        <p:nvSpPr>
          <p:cNvPr id="57" name="Afgeronde rechthoek 56"/>
          <p:cNvSpPr/>
          <p:nvPr/>
        </p:nvSpPr>
        <p:spPr>
          <a:xfrm>
            <a:off x="3131840" y="4005064"/>
            <a:ext cx="2808312" cy="216024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Ins="36000" rtlCol="0" anchor="ctr"/>
          <a:lstStyle/>
          <a:p>
            <a:pPr algn="ctr"/>
            <a:endParaRPr lang="nl-NL" dirty="0" smtClean="0">
              <a:solidFill>
                <a:schemeClr val="tx1"/>
              </a:solidFill>
            </a:endParaRPr>
          </a:p>
          <a:p>
            <a:pPr algn="ctr"/>
            <a:endParaRPr lang="nl-NL" dirty="0">
              <a:solidFill>
                <a:schemeClr val="tx1"/>
              </a:solidFill>
            </a:endParaRPr>
          </a:p>
          <a:p>
            <a:pPr algn="ctr"/>
            <a:endParaRPr lang="nl-NL" dirty="0" smtClean="0">
              <a:solidFill>
                <a:schemeClr val="tx1"/>
              </a:solidFill>
            </a:endParaRPr>
          </a:p>
          <a:p>
            <a:pPr algn="ctr"/>
            <a:endParaRPr lang="nl-NL" dirty="0">
              <a:solidFill>
                <a:schemeClr val="tx1"/>
              </a:solidFill>
            </a:endParaRPr>
          </a:p>
          <a:p>
            <a:pPr algn="ctr"/>
            <a:endParaRPr lang="nl-NL" dirty="0" smtClean="0">
              <a:solidFill>
                <a:schemeClr val="tx1"/>
              </a:solidFill>
            </a:endParaRPr>
          </a:p>
          <a:p>
            <a:pPr algn="ctr"/>
            <a:endParaRPr lang="nl-NL" dirty="0">
              <a:solidFill>
                <a:schemeClr val="tx1"/>
              </a:solidFill>
            </a:endParaRPr>
          </a:p>
        </p:txBody>
      </p:sp>
      <p:sp>
        <p:nvSpPr>
          <p:cNvPr id="58" name="Afgeronde rechthoek 57"/>
          <p:cNvSpPr/>
          <p:nvPr/>
        </p:nvSpPr>
        <p:spPr>
          <a:xfrm>
            <a:off x="179512" y="4005064"/>
            <a:ext cx="2808312" cy="216024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 smtClean="0">
              <a:solidFill>
                <a:schemeClr val="tx1"/>
              </a:solidFill>
            </a:endParaRPr>
          </a:p>
          <a:p>
            <a:pPr algn="ctr"/>
            <a:endParaRPr lang="nl-NL" dirty="0">
              <a:solidFill>
                <a:schemeClr val="tx1"/>
              </a:solidFill>
            </a:endParaRPr>
          </a:p>
          <a:p>
            <a:pPr algn="ctr"/>
            <a:endParaRPr lang="nl-NL" dirty="0" smtClean="0">
              <a:solidFill>
                <a:schemeClr val="tx1"/>
              </a:solidFill>
            </a:endParaRPr>
          </a:p>
          <a:p>
            <a:pPr algn="ctr"/>
            <a:endParaRPr lang="nl-NL" dirty="0">
              <a:solidFill>
                <a:schemeClr val="tx1"/>
              </a:solidFill>
            </a:endParaRPr>
          </a:p>
          <a:p>
            <a:pPr algn="ctr"/>
            <a:endParaRPr lang="nl-NL" dirty="0" smtClean="0">
              <a:solidFill>
                <a:schemeClr val="tx1"/>
              </a:solidFill>
            </a:endParaRPr>
          </a:p>
          <a:p>
            <a:pPr algn="ctr"/>
            <a:endParaRPr lang="nl-NL" dirty="0">
              <a:solidFill>
                <a:schemeClr val="tx1"/>
              </a:solidFill>
            </a:endParaRPr>
          </a:p>
        </p:txBody>
      </p:sp>
      <p:sp>
        <p:nvSpPr>
          <p:cNvPr id="59" name="Afgeronde rechthoek 58"/>
          <p:cNvSpPr/>
          <p:nvPr/>
        </p:nvSpPr>
        <p:spPr>
          <a:xfrm>
            <a:off x="6084168" y="1700808"/>
            <a:ext cx="2808312" cy="216024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 smtClean="0">
              <a:solidFill>
                <a:schemeClr val="tx1"/>
              </a:solidFill>
            </a:endParaRPr>
          </a:p>
          <a:p>
            <a:pPr algn="ctr"/>
            <a:endParaRPr lang="nl-NL" dirty="0">
              <a:solidFill>
                <a:schemeClr val="tx1"/>
              </a:solidFill>
            </a:endParaRPr>
          </a:p>
          <a:p>
            <a:pPr algn="ctr"/>
            <a:endParaRPr lang="nl-NL" dirty="0" smtClean="0">
              <a:solidFill>
                <a:schemeClr val="tx1"/>
              </a:solidFill>
            </a:endParaRPr>
          </a:p>
          <a:p>
            <a:pPr algn="ctr"/>
            <a:endParaRPr lang="nl-NL" dirty="0">
              <a:solidFill>
                <a:schemeClr val="tx1"/>
              </a:solidFill>
            </a:endParaRPr>
          </a:p>
          <a:p>
            <a:pPr algn="ctr"/>
            <a:endParaRPr lang="nl-NL" dirty="0" smtClean="0">
              <a:solidFill>
                <a:schemeClr val="tx1"/>
              </a:solidFill>
            </a:endParaRPr>
          </a:p>
          <a:p>
            <a:pPr algn="ctr"/>
            <a:endParaRPr lang="nl-NL" dirty="0">
              <a:solidFill>
                <a:schemeClr val="tx1"/>
              </a:solidFill>
            </a:endParaRPr>
          </a:p>
        </p:txBody>
      </p:sp>
      <p:pic>
        <p:nvPicPr>
          <p:cNvPr id="6181" name="Picture 37" descr="C:\Users\Wilco\TU 3e jaar\CT3000-09 Bachelor eindwerk\Tussenrapport\Rechthoek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1553" y="2024944"/>
            <a:ext cx="644063" cy="900000"/>
          </a:xfrm>
          <a:prstGeom prst="rect">
            <a:avLst/>
          </a:prstGeom>
          <a:noFill/>
        </p:spPr>
      </p:pic>
      <p:pic>
        <p:nvPicPr>
          <p:cNvPr id="6182" name="Picture 38" descr="C:\Users\Wilco\TU 3e jaar\CT3000-09 Bachelor eindwerk\Tussenrapport\Buis massief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19872" y="1988840"/>
            <a:ext cx="900000" cy="900000"/>
          </a:xfrm>
          <a:prstGeom prst="rect">
            <a:avLst/>
          </a:prstGeom>
          <a:noFill/>
        </p:spPr>
      </p:pic>
      <p:pic>
        <p:nvPicPr>
          <p:cNvPr id="6184" name="Picture 40" descr="C:\Users\Wilco\TU 3e jaar\CT3000-09 Bachelor eindwerk\Tussenrapport\Buis dunwandig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139952" y="2745024"/>
            <a:ext cx="900000" cy="900000"/>
          </a:xfrm>
          <a:prstGeom prst="rect">
            <a:avLst/>
          </a:prstGeom>
          <a:noFill/>
        </p:spPr>
      </p:pic>
      <p:pic>
        <p:nvPicPr>
          <p:cNvPr id="6185" name="Picture 41" descr="C:\Users\Wilco\TU 3e jaar\CT3000-09 Bachelor eindwerk\Tussenrapport\Buis dikwandig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788024" y="1988840"/>
            <a:ext cx="900000" cy="900000"/>
          </a:xfrm>
          <a:prstGeom prst="rect">
            <a:avLst/>
          </a:prstGeom>
          <a:noFill/>
        </p:spPr>
      </p:pic>
      <p:pic>
        <p:nvPicPr>
          <p:cNvPr id="65" name="Picture 37" descr="C:\Users\Wilco\TU 3e jaar\CT3000-09 Bachelor eindwerk\Tussenrapport\Rechthoek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5400000">
            <a:off x="1891657" y="1932879"/>
            <a:ext cx="644062" cy="900000"/>
          </a:xfrm>
          <a:prstGeom prst="rect">
            <a:avLst/>
          </a:prstGeom>
          <a:noFill/>
        </p:spPr>
      </p:pic>
      <p:pic>
        <p:nvPicPr>
          <p:cNvPr id="66" name="Picture 37" descr="C:\Users\Wilco\TU 3e jaar\CT3000-09 Bachelor eindwerk\Tussenrapport\Rechthoek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5400000">
            <a:off x="1259712" y="2853016"/>
            <a:ext cx="720000" cy="720000"/>
          </a:xfrm>
          <a:prstGeom prst="rect">
            <a:avLst/>
          </a:prstGeom>
          <a:noFill/>
        </p:spPr>
      </p:pic>
      <p:pic>
        <p:nvPicPr>
          <p:cNvPr id="6186" name="Picture 42" descr="C:\Users\Wilco\TU 3e jaar\CT3000-09 Bachelor eindwerk\Tussenrapport\Rechthoek dunwandig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164288" y="2132856"/>
            <a:ext cx="692236" cy="900000"/>
          </a:xfrm>
          <a:prstGeom prst="rect">
            <a:avLst/>
          </a:prstGeom>
          <a:noFill/>
        </p:spPr>
      </p:pic>
      <p:pic>
        <p:nvPicPr>
          <p:cNvPr id="6187" name="Picture 43" descr="C:\Users\Wilco\TU 3e jaar\CT3000-09 Bachelor eindwerk\Tussenrapport\Koker rond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259632" y="4437112"/>
            <a:ext cx="692236" cy="900000"/>
          </a:xfrm>
          <a:prstGeom prst="rect">
            <a:avLst/>
          </a:prstGeom>
          <a:noFill/>
        </p:spPr>
      </p:pic>
      <p:pic>
        <p:nvPicPr>
          <p:cNvPr id="6188" name="Picture 44" descr="C:\Users\Wilco\TU 3e jaar\CT3000-09 Bachelor eindwerk\Tussenrapport\U-profiel.pn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7308304" y="4509120"/>
            <a:ext cx="450460" cy="900000"/>
          </a:xfrm>
          <a:prstGeom prst="rect">
            <a:avLst/>
          </a:prstGeom>
          <a:noFill/>
        </p:spPr>
      </p:pic>
      <p:pic>
        <p:nvPicPr>
          <p:cNvPr id="6189" name="Picture 45" descr="C:\Users\Wilco\TU 3e jaar\CT3000-09 Bachelor eindwerk\Tussenrapport\I-profiel.pn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4211960" y="4509120"/>
            <a:ext cx="779635" cy="914400"/>
          </a:xfrm>
          <a:prstGeom prst="rect">
            <a:avLst/>
          </a:prstGeom>
          <a:noFill/>
        </p:spPr>
      </p:pic>
      <p:sp>
        <p:nvSpPr>
          <p:cNvPr id="22" name="Tekstvak 21"/>
          <p:cNvSpPr txBox="1"/>
          <p:nvPr/>
        </p:nvSpPr>
        <p:spPr>
          <a:xfrm>
            <a:off x="1331640" y="6381328"/>
            <a:ext cx="626469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1200" b="1" dirty="0" smtClean="0"/>
              <a:t>Doelstelling</a:t>
            </a:r>
            <a:r>
              <a:rPr lang="nl-NL" sz="1200" dirty="0" smtClean="0">
                <a:solidFill>
                  <a:schemeClr val="bg1">
                    <a:lumMod val="50000"/>
                  </a:schemeClr>
                </a:solidFill>
              </a:rPr>
              <a:t> - Maximale schuifspanning - Afschuifstijfheid - Aanbeveling</a:t>
            </a:r>
            <a:endParaRPr lang="nl-NL" sz="1200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el 7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l-NL" dirty="0" smtClean="0"/>
              <a:t>Uit eerdere eindwerken</a:t>
            </a:r>
            <a:endParaRPr lang="nl-NL" dirty="0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l-NL" smtClean="0"/>
              <a:t>21 Juni 2012</a:t>
            </a: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723D731-5BCE-488A-8623-8533017DEB8A}" type="slidenum">
              <a:rPr lang="nl-NL" smtClean="0"/>
              <a:pPr/>
              <a:t>5</a:t>
            </a:fld>
            <a:endParaRPr lang="nl-NL"/>
          </a:p>
        </p:txBody>
      </p:sp>
      <p:sp>
        <p:nvSpPr>
          <p:cNvPr id="9" name="Tijdelijke aanduiding voor inhoud 8"/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r>
              <a:rPr lang="nl-NL" dirty="0" smtClean="0"/>
              <a:t>Benaderingsformules </a:t>
            </a:r>
            <a:r>
              <a:rPr lang="nl-NL" u="sng" dirty="0" smtClean="0">
                <a:solidFill>
                  <a:srgbClr val="C00000"/>
                </a:solidFill>
              </a:rPr>
              <a:t>maximale schuifspanning</a:t>
            </a:r>
          </a:p>
          <a:p>
            <a:endParaRPr lang="nl-NL" dirty="0"/>
          </a:p>
        </p:txBody>
      </p:sp>
      <p:pic>
        <p:nvPicPr>
          <p:cNvPr id="10" name="Picture 58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83568" y="3068960"/>
            <a:ext cx="288000" cy="534857"/>
          </a:xfrm>
          <a:prstGeom prst="rect">
            <a:avLst/>
          </a:prstGeom>
          <a:noFill/>
        </p:spPr>
      </p:pic>
      <p:pic>
        <p:nvPicPr>
          <p:cNvPr id="11" name="Picture 53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347864" y="3068960"/>
            <a:ext cx="872308" cy="540000"/>
          </a:xfrm>
          <a:prstGeom prst="rect">
            <a:avLst/>
          </a:prstGeom>
          <a:noFill/>
        </p:spPr>
      </p:pic>
      <p:pic>
        <p:nvPicPr>
          <p:cNvPr id="12" name="Picture 50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004048" y="3068960"/>
            <a:ext cx="290769" cy="540000"/>
          </a:xfrm>
          <a:prstGeom prst="rect">
            <a:avLst/>
          </a:prstGeom>
          <a:noFill/>
        </p:spPr>
      </p:pic>
      <p:pic>
        <p:nvPicPr>
          <p:cNvPr id="13" name="Picture 46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11900"/>
          <a:stretch>
            <a:fillRect/>
          </a:stretch>
        </p:blipFill>
        <p:spPr bwMode="auto">
          <a:xfrm>
            <a:off x="3157444" y="5373280"/>
            <a:ext cx="1075319" cy="576000"/>
          </a:xfrm>
          <a:prstGeom prst="rect">
            <a:avLst/>
          </a:prstGeom>
          <a:noFill/>
        </p:spPr>
      </p:pic>
      <p:pic>
        <p:nvPicPr>
          <p:cNvPr id="14" name="Picture 45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211960" y="5373216"/>
            <a:ext cx="1735714" cy="540000"/>
          </a:xfrm>
          <a:prstGeom prst="rect">
            <a:avLst/>
          </a:prstGeom>
          <a:noFill/>
        </p:spPr>
      </p:pic>
      <p:pic>
        <p:nvPicPr>
          <p:cNvPr id="15" name="Picture 41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876256" y="5085184"/>
            <a:ext cx="1267200" cy="576000"/>
          </a:xfrm>
          <a:prstGeom prst="rect">
            <a:avLst/>
          </a:prstGeom>
          <a:noFill/>
        </p:spPr>
      </p:pic>
      <p:pic>
        <p:nvPicPr>
          <p:cNvPr id="16" name="Picture 40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588224" y="5769304"/>
            <a:ext cx="1817538" cy="396000"/>
          </a:xfrm>
          <a:prstGeom prst="rect">
            <a:avLst/>
          </a:prstGeom>
          <a:noFill/>
        </p:spPr>
      </p:pic>
      <p:pic>
        <p:nvPicPr>
          <p:cNvPr id="20" name="Picture 45" descr="C:\Users\Wilco\TU 3e jaar\CT3000-09 Bachelor eindwerk\Tussenrapport\I-profiel.pn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211960" y="4149080"/>
            <a:ext cx="779635" cy="914400"/>
          </a:xfrm>
          <a:prstGeom prst="rect">
            <a:avLst/>
          </a:prstGeom>
          <a:noFill/>
        </p:spPr>
      </p:pic>
      <p:pic>
        <p:nvPicPr>
          <p:cNvPr id="21" name="Picture 44" descr="C:\Users\Wilco\TU 3e jaar\CT3000-09 Bachelor eindwerk\Tussenrapport\U-profiel.pn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7308304" y="4077072"/>
            <a:ext cx="450460" cy="900000"/>
          </a:xfrm>
          <a:prstGeom prst="rect">
            <a:avLst/>
          </a:prstGeom>
          <a:noFill/>
        </p:spPr>
      </p:pic>
      <p:pic>
        <p:nvPicPr>
          <p:cNvPr id="22" name="Picture 40" descr="C:\Users\Wilco\TU 3e jaar\CT3000-09 Bachelor eindwerk\Tussenrapport\Buis dunwandig.pn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3383968" y="1880928"/>
            <a:ext cx="900000" cy="900000"/>
          </a:xfrm>
          <a:prstGeom prst="rect">
            <a:avLst/>
          </a:prstGeom>
          <a:noFill/>
        </p:spPr>
      </p:pic>
      <p:pic>
        <p:nvPicPr>
          <p:cNvPr id="23" name="Picture 37" descr="C:\Users\Wilco\TU 3e jaar\CT3000-09 Bachelor eindwerk\Tussenrapport\Rechthoek.png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 rot="5400000">
            <a:off x="1747641" y="1860871"/>
            <a:ext cx="644062" cy="900000"/>
          </a:xfrm>
          <a:prstGeom prst="rect">
            <a:avLst/>
          </a:prstGeom>
          <a:noFill/>
        </p:spPr>
      </p:pic>
      <p:pic>
        <p:nvPicPr>
          <p:cNvPr id="24" name="Picture 38" descr="C:\Users\Wilco\TU 3e jaar\CT3000-09 Bachelor eindwerk\Tussenrapport\Buis massief.png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4680112" y="1844824"/>
            <a:ext cx="900000" cy="900000"/>
          </a:xfrm>
          <a:prstGeom prst="rect">
            <a:avLst/>
          </a:prstGeom>
          <a:noFill/>
        </p:spPr>
      </p:pic>
      <p:pic>
        <p:nvPicPr>
          <p:cNvPr id="25" name="Picture 37" descr="C:\Users\Wilco\TU 3e jaar\CT3000-09 Bachelor eindwerk\Tussenrapport\Rechthoek.png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543561" y="1880928"/>
            <a:ext cx="644063" cy="900000"/>
          </a:xfrm>
          <a:prstGeom prst="rect">
            <a:avLst/>
          </a:prstGeom>
          <a:noFill/>
        </p:spPr>
      </p:pic>
      <p:sp>
        <p:nvSpPr>
          <p:cNvPr id="11266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nl-NL"/>
          </a:p>
        </p:txBody>
      </p:sp>
      <p:pic>
        <p:nvPicPr>
          <p:cNvPr id="11265" name="Picture 1"/>
          <p:cNvPicPr>
            <a:picLocks noChangeAspect="1" noChangeArrowheads="1"/>
          </p:cNvPicPr>
          <p:nvPr/>
        </p:nvPicPr>
        <p:blipFill>
          <a:blip r:embed="rId1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376800" y="3105024"/>
            <a:ext cx="1395000" cy="540000"/>
          </a:xfrm>
          <a:prstGeom prst="rect">
            <a:avLst/>
          </a:prstGeom>
          <a:noFill/>
        </p:spPr>
      </p:pic>
      <p:sp>
        <p:nvSpPr>
          <p:cNvPr id="11268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nl-NL"/>
          </a:p>
        </p:txBody>
      </p:sp>
      <p:sp>
        <p:nvSpPr>
          <p:cNvPr id="11270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nl-NL"/>
          </a:p>
        </p:txBody>
      </p:sp>
      <p:sp>
        <p:nvSpPr>
          <p:cNvPr id="11272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nl-NL"/>
          </a:p>
        </p:txBody>
      </p:sp>
      <p:sp>
        <p:nvSpPr>
          <p:cNvPr id="32" name="Rechthoek 31"/>
          <p:cNvSpPr/>
          <p:nvPr/>
        </p:nvSpPr>
        <p:spPr>
          <a:xfrm>
            <a:off x="0" y="1556792"/>
            <a:ext cx="9144000" cy="4752528"/>
          </a:xfrm>
          <a:prstGeom prst="rect">
            <a:avLst/>
          </a:prstGeom>
          <a:solidFill>
            <a:schemeClr val="bg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18" name="Picture 42" descr="C:\Users\Wilco\TU 3e jaar\CT3000-09 Bachelor eindwerk\Tussenrapport\Rechthoek dunwandig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7164288" y="1772816"/>
            <a:ext cx="692236" cy="900000"/>
          </a:xfrm>
          <a:prstGeom prst="rect">
            <a:avLst/>
          </a:prstGeom>
          <a:noFill/>
        </p:spPr>
      </p:pic>
      <p:pic>
        <p:nvPicPr>
          <p:cNvPr id="19" name="Picture 43" descr="C:\Users\Wilco\TU 3e jaar\CT3000-09 Bachelor eindwerk\Tussenrapport\Koker rond.png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1259632" y="4149080"/>
            <a:ext cx="692236" cy="900000"/>
          </a:xfrm>
          <a:prstGeom prst="rect">
            <a:avLst/>
          </a:prstGeom>
          <a:noFill/>
        </p:spPr>
      </p:pic>
      <p:pic>
        <p:nvPicPr>
          <p:cNvPr id="26" name="Picture 3"/>
          <p:cNvPicPr>
            <a:picLocks noChangeAspect="1" noChangeArrowheads="1"/>
          </p:cNvPicPr>
          <p:nvPr/>
        </p:nvPicPr>
        <p:blipFill>
          <a:blip r:embed="rId1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50008"/>
          <a:stretch>
            <a:fillRect/>
          </a:stretch>
        </p:blipFill>
        <p:spPr bwMode="auto">
          <a:xfrm>
            <a:off x="6525294" y="3284984"/>
            <a:ext cx="2295178" cy="552450"/>
          </a:xfrm>
          <a:prstGeom prst="rect">
            <a:avLst/>
          </a:prstGeom>
          <a:noFill/>
        </p:spPr>
      </p:pic>
      <p:pic>
        <p:nvPicPr>
          <p:cNvPr id="11269" name="Picture 5"/>
          <p:cNvPicPr>
            <a:picLocks noChangeAspect="1" noChangeArrowheads="1"/>
          </p:cNvPicPr>
          <p:nvPr/>
        </p:nvPicPr>
        <p:blipFill>
          <a:blip r:embed="rId1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49142"/>
          <a:stretch>
            <a:fillRect/>
          </a:stretch>
        </p:blipFill>
        <p:spPr bwMode="auto">
          <a:xfrm>
            <a:off x="6156176" y="2780928"/>
            <a:ext cx="2339752" cy="552450"/>
          </a:xfrm>
          <a:prstGeom prst="rect">
            <a:avLst/>
          </a:prstGeom>
          <a:noFill/>
        </p:spPr>
      </p:pic>
      <p:pic>
        <p:nvPicPr>
          <p:cNvPr id="11271" name="Picture 7"/>
          <p:cNvPicPr>
            <a:picLocks noChangeAspect="1" noChangeArrowheads="1"/>
          </p:cNvPicPr>
          <p:nvPr/>
        </p:nvPicPr>
        <p:blipFill>
          <a:blip r:embed="rId1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47475"/>
          <a:stretch>
            <a:fillRect/>
          </a:stretch>
        </p:blipFill>
        <p:spPr bwMode="auto">
          <a:xfrm>
            <a:off x="251520" y="5085184"/>
            <a:ext cx="2016224" cy="495300"/>
          </a:xfrm>
          <a:prstGeom prst="rect">
            <a:avLst/>
          </a:prstGeom>
          <a:noFill/>
        </p:spPr>
      </p:pic>
      <p:pic>
        <p:nvPicPr>
          <p:cNvPr id="31" name="Picture 7"/>
          <p:cNvPicPr>
            <a:picLocks noChangeAspect="1" noChangeArrowheads="1"/>
          </p:cNvPicPr>
          <p:nvPr/>
        </p:nvPicPr>
        <p:blipFill>
          <a:blip r:embed="rId1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52307"/>
          <a:stretch>
            <a:fillRect/>
          </a:stretch>
        </p:blipFill>
        <p:spPr bwMode="auto">
          <a:xfrm>
            <a:off x="971600" y="5661248"/>
            <a:ext cx="1830735" cy="495300"/>
          </a:xfrm>
          <a:prstGeom prst="rect">
            <a:avLst/>
          </a:prstGeom>
          <a:noFill/>
        </p:spPr>
      </p:pic>
      <p:pic>
        <p:nvPicPr>
          <p:cNvPr id="33" name="Afbeelding 32" descr="Koker buitenhoek.png"/>
          <p:cNvPicPr>
            <a:picLocks noChangeAspect="1"/>
          </p:cNvPicPr>
          <p:nvPr/>
        </p:nvPicPr>
        <p:blipFill>
          <a:blip r:embed="rId19" cstate="print"/>
          <a:srcRect r="62500" b="61552"/>
          <a:stretch>
            <a:fillRect/>
          </a:stretch>
        </p:blipFill>
        <p:spPr>
          <a:xfrm>
            <a:off x="3131840" y="2132856"/>
            <a:ext cx="2736304" cy="3640940"/>
          </a:xfrm>
          <a:prstGeom prst="rect">
            <a:avLst/>
          </a:prstGeom>
          <a:noFill/>
          <a:ln>
            <a:noFill/>
          </a:ln>
        </p:spPr>
      </p:pic>
      <p:sp>
        <p:nvSpPr>
          <p:cNvPr id="11274" name="Rectangle 1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nl-NL"/>
          </a:p>
        </p:txBody>
      </p:sp>
      <p:pic>
        <p:nvPicPr>
          <p:cNvPr id="11273" name="Picture 9"/>
          <p:cNvPicPr>
            <a:picLocks noChangeAspect="1" noChangeArrowheads="1"/>
          </p:cNvPicPr>
          <p:nvPr/>
        </p:nvPicPr>
        <p:blipFill>
          <a:blip r:embed="rId2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351134" y="3789040"/>
            <a:ext cx="484562" cy="303659"/>
          </a:xfrm>
          <a:prstGeom prst="rect">
            <a:avLst/>
          </a:prstGeom>
          <a:noFill/>
        </p:spPr>
      </p:pic>
      <p:sp>
        <p:nvSpPr>
          <p:cNvPr id="37" name="Tekstvak 36"/>
          <p:cNvSpPr txBox="1"/>
          <p:nvPr/>
        </p:nvSpPr>
        <p:spPr>
          <a:xfrm>
            <a:off x="1331640" y="6381328"/>
            <a:ext cx="626469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1200" dirty="0" smtClean="0">
                <a:solidFill>
                  <a:schemeClr val="bg1">
                    <a:lumMod val="50000"/>
                  </a:schemeClr>
                </a:solidFill>
              </a:rPr>
              <a:t>Doelstelling - </a:t>
            </a:r>
            <a:r>
              <a:rPr lang="nl-NL" sz="1200" b="1" dirty="0" smtClean="0"/>
              <a:t>Maximale schuifspanning </a:t>
            </a:r>
            <a:r>
              <a:rPr lang="nl-NL" sz="1200" dirty="0" smtClean="0">
                <a:solidFill>
                  <a:schemeClr val="bg1">
                    <a:lumMod val="50000"/>
                  </a:schemeClr>
                </a:solidFill>
              </a:rPr>
              <a:t>- Afschuifstijfheid - Aanbeveling</a:t>
            </a:r>
            <a:endParaRPr lang="nl-NL" sz="1200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12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5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l-NL" dirty="0" smtClean="0"/>
              <a:t>Methode</a:t>
            </a:r>
            <a:endParaRPr lang="nl-NL" dirty="0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l-NL" smtClean="0"/>
              <a:t>21 Juni 2012</a:t>
            </a: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23D731-5BCE-488A-8623-8533017DEB8A}" type="slidenum">
              <a:rPr lang="nl-NL" smtClean="0"/>
              <a:pPr/>
              <a:t>6</a:t>
            </a:fld>
            <a:endParaRPr lang="nl-NL"/>
          </a:p>
        </p:txBody>
      </p:sp>
      <p:pic>
        <p:nvPicPr>
          <p:cNvPr id="8" name="Picture 42" descr="C:\Users\Wilco\TU 3e jaar\CT3000-09 Bachelor eindwerk\Tussenrapport\Rechthoek dunwandig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88424" y="332656"/>
            <a:ext cx="387652" cy="504000"/>
          </a:xfrm>
          <a:prstGeom prst="rect">
            <a:avLst/>
          </a:prstGeom>
          <a:noFill/>
        </p:spPr>
      </p:pic>
      <p:pic>
        <p:nvPicPr>
          <p:cNvPr id="9" name="Picture 43" descr="C:\Users\Wilco\TU 3e jaar\CT3000-09 Bachelor eindwerk\Tussenrapport\Koker rond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956376" y="332656"/>
            <a:ext cx="387652" cy="504000"/>
          </a:xfrm>
          <a:prstGeom prst="rect">
            <a:avLst/>
          </a:prstGeom>
          <a:noFill/>
        </p:spPr>
      </p:pic>
      <p:sp>
        <p:nvSpPr>
          <p:cNvPr id="40962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nl-NL"/>
          </a:p>
        </p:txBody>
      </p:sp>
      <p:sp>
        <p:nvSpPr>
          <p:cNvPr id="40964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nl-NL"/>
          </a:p>
        </p:txBody>
      </p:sp>
      <p:pic>
        <p:nvPicPr>
          <p:cNvPr id="40963" name="Picture 3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559919" y="2996952"/>
            <a:ext cx="361950" cy="466725"/>
          </a:xfrm>
          <a:prstGeom prst="rect">
            <a:avLst/>
          </a:prstGeom>
          <a:noFill/>
        </p:spPr>
      </p:pic>
      <p:sp>
        <p:nvSpPr>
          <p:cNvPr id="40966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nl-NL"/>
          </a:p>
        </p:txBody>
      </p:sp>
      <p:pic>
        <p:nvPicPr>
          <p:cNvPr id="40965" name="Picture 5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415903" y="2348880"/>
            <a:ext cx="1000125" cy="466725"/>
          </a:xfrm>
          <a:prstGeom prst="rect">
            <a:avLst/>
          </a:prstGeom>
          <a:noFill/>
        </p:spPr>
      </p:pic>
      <p:sp>
        <p:nvSpPr>
          <p:cNvPr id="40968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nl-NL"/>
          </a:p>
        </p:txBody>
      </p:sp>
      <p:sp>
        <p:nvSpPr>
          <p:cNvPr id="40970" name="Rectangle 1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nl-NL"/>
          </a:p>
        </p:txBody>
      </p:sp>
      <p:pic>
        <p:nvPicPr>
          <p:cNvPr id="40969" name="Picture 9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699792" y="1628800"/>
            <a:ext cx="4600575" cy="552450"/>
          </a:xfrm>
          <a:prstGeom prst="rect">
            <a:avLst/>
          </a:prstGeom>
          <a:noFill/>
        </p:spPr>
      </p:pic>
      <p:sp>
        <p:nvSpPr>
          <p:cNvPr id="40972" name="Rectangle 1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nl-NL"/>
          </a:p>
        </p:txBody>
      </p:sp>
      <p:pic>
        <p:nvPicPr>
          <p:cNvPr id="40971" name="Picture 11"/>
          <p:cNvPicPr>
            <a:picLocks noChangeAspect="1" noChangeArrowheads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080792" y="4653136"/>
            <a:ext cx="3838575" cy="495300"/>
          </a:xfrm>
          <a:prstGeom prst="rect">
            <a:avLst/>
          </a:prstGeom>
          <a:noFill/>
        </p:spPr>
      </p:pic>
      <p:sp>
        <p:nvSpPr>
          <p:cNvPr id="40974" name="Rectangle 1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nl-NL"/>
          </a:p>
        </p:txBody>
      </p:sp>
      <p:pic>
        <p:nvPicPr>
          <p:cNvPr id="40973" name="Picture 13"/>
          <p:cNvPicPr>
            <a:picLocks noChangeAspect="1" noChangeArrowheads="1"/>
          </p:cNvPicPr>
          <p:nvPr/>
        </p:nvPicPr>
        <p:blipFill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069557" y="2420888"/>
            <a:ext cx="1590675" cy="466725"/>
          </a:xfrm>
          <a:prstGeom prst="rect">
            <a:avLst/>
          </a:prstGeom>
          <a:noFill/>
        </p:spPr>
      </p:pic>
      <p:sp>
        <p:nvSpPr>
          <p:cNvPr id="40976" name="Rectangle 1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nl-NL"/>
          </a:p>
        </p:txBody>
      </p:sp>
      <p:pic>
        <p:nvPicPr>
          <p:cNvPr id="40975" name="Picture 15"/>
          <p:cNvPicPr>
            <a:picLocks noChangeAspect="1" noChangeArrowheads="1"/>
          </p:cNvPicPr>
          <p:nvPr/>
        </p:nvPicPr>
        <p:blipFill>
          <a:blip r:embed="rId1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069557" y="2996952"/>
            <a:ext cx="1590675" cy="466725"/>
          </a:xfrm>
          <a:prstGeom prst="rect">
            <a:avLst/>
          </a:prstGeom>
          <a:noFill/>
        </p:spPr>
      </p:pic>
      <p:pic>
        <p:nvPicPr>
          <p:cNvPr id="28" name="Picture 42" descr="C:\Users\Wilco\TU 3e jaar\CT3000-09 Bachelor eindwerk\Tussenrapport\Rechthoek dunwandig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83029" y="1844824"/>
            <a:ext cx="1107573" cy="1440000"/>
          </a:xfrm>
          <a:prstGeom prst="rect">
            <a:avLst/>
          </a:prstGeom>
          <a:noFill/>
        </p:spPr>
      </p:pic>
      <p:pic>
        <p:nvPicPr>
          <p:cNvPr id="29" name="Picture 43" descr="C:\Users\Wilco\TU 3e jaar\CT3000-09 Bachelor eindwerk\Tussenrapport\Koker rond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55576" y="4149080"/>
            <a:ext cx="1107573" cy="1440000"/>
          </a:xfrm>
          <a:prstGeom prst="rect">
            <a:avLst/>
          </a:prstGeom>
          <a:noFill/>
        </p:spPr>
      </p:pic>
      <p:sp>
        <p:nvSpPr>
          <p:cNvPr id="40978" name="Rectangle 1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nl-NL"/>
          </a:p>
        </p:txBody>
      </p:sp>
      <p:pic>
        <p:nvPicPr>
          <p:cNvPr id="40977" name="Picture 17"/>
          <p:cNvPicPr>
            <a:picLocks noChangeAspect="1" noChangeArrowheads="1"/>
          </p:cNvPicPr>
          <p:nvPr/>
        </p:nvPicPr>
        <p:blipFill>
          <a:blip r:embed="rId1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55576" y="3573016"/>
            <a:ext cx="1095375" cy="685800"/>
          </a:xfrm>
          <a:prstGeom prst="rect">
            <a:avLst/>
          </a:prstGeom>
          <a:noFill/>
        </p:spPr>
      </p:pic>
      <p:pic>
        <p:nvPicPr>
          <p:cNvPr id="32" name="Afbeelding 31" descr="Koker met verschillende hoeken presentatie 2.png"/>
          <p:cNvPicPr>
            <a:picLocks noChangeAspect="1"/>
          </p:cNvPicPr>
          <p:nvPr/>
        </p:nvPicPr>
        <p:blipFill>
          <a:blip r:embed="rId12" cstate="print"/>
          <a:stretch>
            <a:fillRect/>
          </a:stretch>
        </p:blipFill>
        <p:spPr>
          <a:xfrm>
            <a:off x="756302" y="4149080"/>
            <a:ext cx="1106847" cy="1440000"/>
          </a:xfrm>
          <a:prstGeom prst="rect">
            <a:avLst/>
          </a:prstGeom>
        </p:spPr>
      </p:pic>
      <p:sp>
        <p:nvSpPr>
          <p:cNvPr id="40980" name="Rectangle 2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nl-NL"/>
          </a:p>
        </p:txBody>
      </p:sp>
      <p:pic>
        <p:nvPicPr>
          <p:cNvPr id="40979" name="Picture 19"/>
          <p:cNvPicPr>
            <a:picLocks noChangeAspect="1" noChangeArrowheads="1"/>
          </p:cNvPicPr>
          <p:nvPr/>
        </p:nvPicPr>
        <p:blipFill>
          <a:blip r:embed="rId1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398287" y="4653136"/>
            <a:ext cx="2476500" cy="495300"/>
          </a:xfrm>
          <a:prstGeom prst="rect">
            <a:avLst/>
          </a:prstGeom>
          <a:noFill/>
        </p:spPr>
      </p:pic>
      <p:sp>
        <p:nvSpPr>
          <p:cNvPr id="35" name="Tekstvak 34"/>
          <p:cNvSpPr txBox="1"/>
          <p:nvPr/>
        </p:nvSpPr>
        <p:spPr>
          <a:xfrm>
            <a:off x="7452320" y="1700808"/>
            <a:ext cx="16916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l-NL" dirty="0" smtClean="0">
                <a:latin typeface="Arabic Typesetting" pitchFamily="66" charset="-78"/>
                <a:cs typeface="Arabic Typesetting" pitchFamily="66" charset="-78"/>
              </a:rPr>
              <a:t>← </a:t>
            </a:r>
            <a:r>
              <a:rPr lang="nl-NL" dirty="0" smtClean="0"/>
              <a:t>ingewikkeld</a:t>
            </a:r>
            <a:endParaRPr lang="nl-NL" dirty="0"/>
          </a:p>
        </p:txBody>
      </p:sp>
      <p:sp>
        <p:nvSpPr>
          <p:cNvPr id="36" name="Tekstvak 35"/>
          <p:cNvSpPr txBox="1"/>
          <p:nvPr/>
        </p:nvSpPr>
        <p:spPr>
          <a:xfrm>
            <a:off x="7416824" y="2708920"/>
            <a:ext cx="16196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l-NL" dirty="0" smtClean="0">
                <a:latin typeface="Arabic Typesetting" pitchFamily="66" charset="-78"/>
                <a:cs typeface="Arabic Typesetting" pitchFamily="66" charset="-78"/>
              </a:rPr>
              <a:t>← </a:t>
            </a:r>
            <a:r>
              <a:rPr lang="nl-NL" dirty="0" smtClean="0"/>
              <a:t>eenvoudig</a:t>
            </a:r>
            <a:endParaRPr lang="nl-NL" dirty="0"/>
          </a:p>
        </p:txBody>
      </p:sp>
      <p:sp>
        <p:nvSpPr>
          <p:cNvPr id="37" name="Tekstvak 36"/>
          <p:cNvSpPr txBox="1"/>
          <p:nvPr/>
        </p:nvSpPr>
        <p:spPr>
          <a:xfrm>
            <a:off x="2123728" y="1700808"/>
            <a:ext cx="5040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b="1" dirty="0" smtClean="0">
                <a:solidFill>
                  <a:srgbClr val="C00000"/>
                </a:solidFill>
              </a:rPr>
              <a:t>1</a:t>
            </a:r>
            <a:endParaRPr lang="nl-NL" b="1" dirty="0">
              <a:solidFill>
                <a:srgbClr val="C00000"/>
              </a:solidFill>
            </a:endParaRPr>
          </a:p>
        </p:txBody>
      </p:sp>
      <p:sp>
        <p:nvSpPr>
          <p:cNvPr id="38" name="Tekstvak 37"/>
          <p:cNvSpPr txBox="1"/>
          <p:nvPr/>
        </p:nvSpPr>
        <p:spPr>
          <a:xfrm>
            <a:off x="2123728" y="2708920"/>
            <a:ext cx="5040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b="1" dirty="0" smtClean="0">
                <a:solidFill>
                  <a:srgbClr val="006600"/>
                </a:solidFill>
              </a:rPr>
              <a:t>2</a:t>
            </a:r>
            <a:endParaRPr lang="nl-NL" b="1" dirty="0">
              <a:solidFill>
                <a:srgbClr val="006600"/>
              </a:solidFill>
            </a:endParaRPr>
          </a:p>
        </p:txBody>
      </p:sp>
      <p:sp>
        <p:nvSpPr>
          <p:cNvPr id="39" name="Tekstvak 38"/>
          <p:cNvSpPr txBox="1"/>
          <p:nvPr/>
        </p:nvSpPr>
        <p:spPr>
          <a:xfrm>
            <a:off x="2123728" y="4715852"/>
            <a:ext cx="5040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b="1" dirty="0" smtClean="0">
                <a:solidFill>
                  <a:schemeClr val="tx2"/>
                </a:solidFill>
              </a:rPr>
              <a:t>3</a:t>
            </a:r>
            <a:endParaRPr lang="nl-NL" b="1" dirty="0">
              <a:solidFill>
                <a:schemeClr val="tx2"/>
              </a:solidFill>
            </a:endParaRPr>
          </a:p>
        </p:txBody>
      </p:sp>
      <p:sp>
        <p:nvSpPr>
          <p:cNvPr id="40" name="Ovaal 39"/>
          <p:cNvSpPr/>
          <p:nvPr/>
        </p:nvSpPr>
        <p:spPr>
          <a:xfrm>
            <a:off x="2151024" y="1659912"/>
            <a:ext cx="432000" cy="4320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41" name="Ovaal 40"/>
          <p:cNvSpPr/>
          <p:nvPr/>
        </p:nvSpPr>
        <p:spPr>
          <a:xfrm>
            <a:off x="2154792" y="2677856"/>
            <a:ext cx="432000" cy="4320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42" name="Ovaal 41"/>
          <p:cNvSpPr/>
          <p:nvPr/>
        </p:nvSpPr>
        <p:spPr>
          <a:xfrm>
            <a:off x="2158560" y="4694128"/>
            <a:ext cx="432000" cy="4320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44" name="Tekstvak 43"/>
          <p:cNvSpPr txBox="1"/>
          <p:nvPr/>
        </p:nvSpPr>
        <p:spPr>
          <a:xfrm>
            <a:off x="1331640" y="6381328"/>
            <a:ext cx="626469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1200" dirty="0" smtClean="0">
                <a:solidFill>
                  <a:schemeClr val="bg1">
                    <a:lumMod val="50000"/>
                  </a:schemeClr>
                </a:solidFill>
              </a:rPr>
              <a:t>Doelstelling - </a:t>
            </a:r>
            <a:r>
              <a:rPr lang="nl-NL" sz="1200" b="1" dirty="0" smtClean="0"/>
              <a:t>Maximale schuifspanning </a:t>
            </a:r>
            <a:r>
              <a:rPr lang="nl-NL" sz="1200" dirty="0" smtClean="0">
                <a:solidFill>
                  <a:schemeClr val="bg1">
                    <a:lumMod val="50000"/>
                  </a:schemeClr>
                </a:solidFill>
              </a:rPr>
              <a:t>- Afschuifstijfheid - Aanbeveling</a:t>
            </a:r>
            <a:endParaRPr lang="nl-NL" sz="1200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09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" presetClass="exit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" dur="10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09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500"/>
                                        <p:tgtEl>
                                          <p:spTgt spid="4097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9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5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l-NL" dirty="0" smtClean="0"/>
              <a:t>Resultaten</a:t>
            </a:r>
            <a:endParaRPr lang="nl-NL" dirty="0"/>
          </a:p>
        </p:txBody>
      </p:sp>
      <p:pic>
        <p:nvPicPr>
          <p:cNvPr id="10" name="Tijdelijke aanduiding voor inhoud 9" descr="3koker_varierende_breedte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115616" y="1052736"/>
            <a:ext cx="6900515" cy="5173663"/>
          </a:xfrm>
        </p:spPr>
      </p:pic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l-NL" smtClean="0"/>
              <a:t>21 Juni 2012</a:t>
            </a: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23D731-5BCE-488A-8623-8533017DEB8A}" type="slidenum">
              <a:rPr lang="nl-NL" smtClean="0"/>
              <a:pPr/>
              <a:t>7</a:t>
            </a:fld>
            <a:endParaRPr lang="nl-NL"/>
          </a:p>
        </p:txBody>
      </p:sp>
      <p:pic>
        <p:nvPicPr>
          <p:cNvPr id="11" name="Picture 42" descr="C:\Users\Wilco\TU 3e jaar\CT3000-09 Bachelor eindwerk\Tussenrapport\Rechthoek dunwandig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88424" y="332656"/>
            <a:ext cx="387652" cy="504000"/>
          </a:xfrm>
          <a:prstGeom prst="rect">
            <a:avLst/>
          </a:prstGeom>
          <a:noFill/>
        </p:spPr>
      </p:pic>
      <p:pic>
        <p:nvPicPr>
          <p:cNvPr id="12" name="Picture 43" descr="C:\Users\Wilco\TU 3e jaar\CT3000-09 Bachelor eindwerk\Tussenrapport\Koker rond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956376" y="332656"/>
            <a:ext cx="387652" cy="504000"/>
          </a:xfrm>
          <a:prstGeom prst="rect">
            <a:avLst/>
          </a:prstGeom>
          <a:noFill/>
        </p:spPr>
      </p:pic>
      <p:sp>
        <p:nvSpPr>
          <p:cNvPr id="14" name="Tekstvak 13"/>
          <p:cNvSpPr txBox="1"/>
          <p:nvPr/>
        </p:nvSpPr>
        <p:spPr>
          <a:xfrm>
            <a:off x="1331640" y="6381328"/>
            <a:ext cx="626469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1200" dirty="0" smtClean="0">
                <a:solidFill>
                  <a:schemeClr val="bg1">
                    <a:lumMod val="50000"/>
                  </a:schemeClr>
                </a:solidFill>
              </a:rPr>
              <a:t>Doelstelling - </a:t>
            </a:r>
            <a:r>
              <a:rPr lang="nl-NL" sz="1200" b="1" dirty="0" smtClean="0"/>
              <a:t>Maximale schuifspanning </a:t>
            </a:r>
            <a:r>
              <a:rPr lang="nl-NL" sz="1200" dirty="0" smtClean="0">
                <a:solidFill>
                  <a:schemeClr val="bg1">
                    <a:lumMod val="50000"/>
                  </a:schemeClr>
                </a:solidFill>
              </a:rPr>
              <a:t>- Afschuifstijfheid - Aanbeveling</a:t>
            </a:r>
            <a:endParaRPr lang="nl-NL" sz="1200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l-NL" dirty="0" smtClean="0"/>
              <a:t>Uit eerdere eindwerken</a:t>
            </a:r>
            <a:endParaRPr lang="nl-NL" dirty="0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l-NL" smtClean="0"/>
              <a:t>21 Juni 2012</a:t>
            </a:r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723D731-5BCE-488A-8623-8533017DEB8A}" type="slidenum">
              <a:rPr lang="nl-NL" smtClean="0"/>
              <a:pPr/>
              <a:t>8</a:t>
            </a:fld>
            <a:endParaRPr lang="nl-NL"/>
          </a:p>
        </p:txBody>
      </p:sp>
      <p:sp>
        <p:nvSpPr>
          <p:cNvPr id="33" name="Tijdelijke aanduiding voor inhoud 32"/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r>
              <a:rPr lang="nl-NL" dirty="0" smtClean="0"/>
              <a:t>Benaderingsformules </a:t>
            </a:r>
            <a:r>
              <a:rPr lang="nl-NL" u="sng" dirty="0" smtClean="0">
                <a:solidFill>
                  <a:srgbClr val="C00000"/>
                </a:solidFill>
              </a:rPr>
              <a:t>afschuifstijfheid</a:t>
            </a:r>
            <a:endParaRPr lang="nl-NL" u="sng" dirty="0">
              <a:solidFill>
                <a:srgbClr val="C00000"/>
              </a:solidFill>
            </a:endParaRPr>
          </a:p>
        </p:txBody>
      </p:sp>
      <p:pic>
        <p:nvPicPr>
          <p:cNvPr id="22" name="Picture 54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275856" y="3033016"/>
            <a:ext cx="1107692" cy="540000"/>
          </a:xfrm>
          <a:prstGeom prst="rect">
            <a:avLst/>
          </a:prstGeom>
          <a:noFill/>
        </p:spPr>
      </p:pic>
      <p:pic>
        <p:nvPicPr>
          <p:cNvPr id="24" name="Picture 48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6606"/>
          <a:stretch>
            <a:fillRect/>
          </a:stretch>
        </p:blipFill>
        <p:spPr bwMode="auto">
          <a:xfrm>
            <a:off x="3168024" y="5481288"/>
            <a:ext cx="1224136" cy="324000"/>
          </a:xfrm>
          <a:prstGeom prst="rect">
            <a:avLst/>
          </a:prstGeom>
          <a:noFill/>
        </p:spPr>
      </p:pic>
      <p:pic>
        <p:nvPicPr>
          <p:cNvPr id="25" name="Picture 47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320152" y="5337272"/>
            <a:ext cx="1620000" cy="540000"/>
          </a:xfrm>
          <a:prstGeom prst="rect">
            <a:avLst/>
          </a:prstGeom>
          <a:noFill/>
        </p:spPr>
      </p:pic>
      <p:pic>
        <p:nvPicPr>
          <p:cNvPr id="26" name="Picture 43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10559"/>
          <a:stretch>
            <a:fillRect/>
          </a:stretch>
        </p:blipFill>
        <p:spPr bwMode="auto">
          <a:xfrm>
            <a:off x="6444208" y="5229248"/>
            <a:ext cx="1080120" cy="324000"/>
          </a:xfrm>
          <a:prstGeom prst="rect">
            <a:avLst/>
          </a:prstGeom>
          <a:noFill/>
        </p:spPr>
      </p:pic>
      <p:pic>
        <p:nvPicPr>
          <p:cNvPr id="27" name="Picture 42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73501"/>
          <a:stretch>
            <a:fillRect/>
          </a:stretch>
        </p:blipFill>
        <p:spPr bwMode="auto">
          <a:xfrm>
            <a:off x="7524328" y="5157240"/>
            <a:ext cx="1008112" cy="432000"/>
          </a:xfrm>
          <a:prstGeom prst="rect">
            <a:avLst/>
          </a:prstGeom>
          <a:noFill/>
        </p:spPr>
      </p:pic>
      <p:pic>
        <p:nvPicPr>
          <p:cNvPr id="29" name="Picture 3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55576" y="3140968"/>
            <a:ext cx="259200" cy="288000"/>
          </a:xfrm>
          <a:prstGeom prst="rect">
            <a:avLst/>
          </a:prstGeom>
          <a:noFill/>
        </p:spPr>
      </p:pic>
      <p:pic>
        <p:nvPicPr>
          <p:cNvPr id="36" name="Picture 37" descr="C:\Users\Wilco\TU 3e jaar\CT3000-09 Bachelor eindwerk\Tussenrapport\Rechthoek.pn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543561" y="1880928"/>
            <a:ext cx="644063" cy="900000"/>
          </a:xfrm>
          <a:prstGeom prst="rect">
            <a:avLst/>
          </a:prstGeom>
          <a:noFill/>
        </p:spPr>
      </p:pic>
      <p:sp>
        <p:nvSpPr>
          <p:cNvPr id="28674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nl-NL"/>
          </a:p>
        </p:txBody>
      </p:sp>
      <p:sp>
        <p:nvSpPr>
          <p:cNvPr id="28676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nl-NL"/>
          </a:p>
        </p:txBody>
      </p:sp>
      <p:sp>
        <p:nvSpPr>
          <p:cNvPr id="28678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nl-NL"/>
          </a:p>
        </p:txBody>
      </p:sp>
      <p:sp>
        <p:nvSpPr>
          <p:cNvPr id="28680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nl-NL"/>
          </a:p>
        </p:txBody>
      </p:sp>
      <p:pic>
        <p:nvPicPr>
          <p:cNvPr id="28679" name="Picture 7"/>
          <p:cNvPicPr>
            <a:picLocks noChangeAspect="1" noChangeArrowheads="1"/>
          </p:cNvPicPr>
          <p:nvPr/>
        </p:nvPicPr>
        <p:blipFill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876256" y="3068960"/>
            <a:ext cx="1260000" cy="540000"/>
          </a:xfrm>
          <a:prstGeom prst="rect">
            <a:avLst/>
          </a:prstGeom>
          <a:noFill/>
        </p:spPr>
      </p:pic>
      <p:sp>
        <p:nvSpPr>
          <p:cNvPr id="28682" name="Rectangle 1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nl-NL"/>
          </a:p>
        </p:txBody>
      </p:sp>
      <p:pic>
        <p:nvPicPr>
          <p:cNvPr id="28681" name="Picture 9"/>
          <p:cNvPicPr>
            <a:picLocks noChangeAspect="1" noChangeArrowheads="1"/>
          </p:cNvPicPr>
          <p:nvPr/>
        </p:nvPicPr>
        <p:blipFill>
          <a:blip r:embed="rId1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38348" y="5476756"/>
            <a:ext cx="2709000" cy="252000"/>
          </a:xfrm>
          <a:prstGeom prst="rect">
            <a:avLst/>
          </a:prstGeom>
          <a:noFill/>
        </p:spPr>
      </p:pic>
      <p:sp>
        <p:nvSpPr>
          <p:cNvPr id="28684" name="Rectangle 1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nl-NL"/>
          </a:p>
        </p:txBody>
      </p:sp>
      <p:pic>
        <p:nvPicPr>
          <p:cNvPr id="50" name="Picture 42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26278"/>
          <a:stretch>
            <a:fillRect/>
          </a:stretch>
        </p:blipFill>
        <p:spPr bwMode="auto">
          <a:xfrm>
            <a:off x="6084168" y="5589288"/>
            <a:ext cx="2804659" cy="432000"/>
          </a:xfrm>
          <a:prstGeom prst="rect">
            <a:avLst/>
          </a:prstGeom>
          <a:noFill/>
        </p:spPr>
      </p:pic>
      <p:pic>
        <p:nvPicPr>
          <p:cNvPr id="51" name="Picture 42" descr="C:\Users\Wilco\TU 3e jaar\CT3000-09 Bachelor eindwerk\Tussenrapport\Rechthoek dunwandig.png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7164288" y="1916832"/>
            <a:ext cx="692236" cy="900000"/>
          </a:xfrm>
          <a:prstGeom prst="rect">
            <a:avLst/>
          </a:prstGeom>
          <a:noFill/>
        </p:spPr>
      </p:pic>
      <p:pic>
        <p:nvPicPr>
          <p:cNvPr id="52" name="Picture 43" descr="C:\Users\Wilco\TU 3e jaar\CT3000-09 Bachelor eindwerk\Tussenrapport\Koker rond.png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1259632" y="4149080"/>
            <a:ext cx="692236" cy="900000"/>
          </a:xfrm>
          <a:prstGeom prst="rect">
            <a:avLst/>
          </a:prstGeom>
          <a:noFill/>
        </p:spPr>
      </p:pic>
      <p:pic>
        <p:nvPicPr>
          <p:cNvPr id="53" name="Picture 45" descr="C:\Users\Wilco\TU 3e jaar\CT3000-09 Bachelor eindwerk\Tussenrapport\I-profiel.png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4211960" y="4149080"/>
            <a:ext cx="779635" cy="914400"/>
          </a:xfrm>
          <a:prstGeom prst="rect">
            <a:avLst/>
          </a:prstGeom>
          <a:noFill/>
        </p:spPr>
      </p:pic>
      <p:pic>
        <p:nvPicPr>
          <p:cNvPr id="54" name="Picture 44" descr="C:\Users\Wilco\TU 3e jaar\CT3000-09 Bachelor eindwerk\Tussenrapport\U-profiel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7308304" y="4185184"/>
            <a:ext cx="450460" cy="900000"/>
          </a:xfrm>
          <a:prstGeom prst="rect">
            <a:avLst/>
          </a:prstGeom>
          <a:noFill/>
        </p:spPr>
      </p:pic>
      <p:pic>
        <p:nvPicPr>
          <p:cNvPr id="60" name="Picture 40" descr="C:\Users\Wilco\TU 3e jaar\CT3000-09 Bachelor eindwerk\Tussenrapport\Buis dunwandig.png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3383968" y="1880928"/>
            <a:ext cx="900000" cy="900000"/>
          </a:xfrm>
          <a:prstGeom prst="rect">
            <a:avLst/>
          </a:prstGeom>
          <a:noFill/>
        </p:spPr>
      </p:pic>
      <p:sp>
        <p:nvSpPr>
          <p:cNvPr id="62" name="Rechthoek 61"/>
          <p:cNvSpPr/>
          <p:nvPr/>
        </p:nvSpPr>
        <p:spPr>
          <a:xfrm>
            <a:off x="0" y="1556792"/>
            <a:ext cx="9144000" cy="4752528"/>
          </a:xfrm>
          <a:prstGeom prst="rect">
            <a:avLst/>
          </a:prstGeom>
          <a:solidFill>
            <a:schemeClr val="bg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28" name="Picture 1"/>
          <p:cNvPicPr>
            <a:picLocks noChangeAspect="1" noChangeArrowheads="1"/>
          </p:cNvPicPr>
          <p:nvPr/>
        </p:nvPicPr>
        <p:blipFill>
          <a:blip r:embed="rId1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835696" y="3033016"/>
            <a:ext cx="435000" cy="540000"/>
          </a:xfrm>
          <a:prstGeom prst="rect">
            <a:avLst/>
          </a:prstGeom>
          <a:noFill/>
        </p:spPr>
      </p:pic>
      <p:pic>
        <p:nvPicPr>
          <p:cNvPr id="37" name="Picture 37" descr="C:\Users\Wilco\TU 3e jaar\CT3000-09 Bachelor eindwerk\Tussenrapport\Rechthoek.pn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 rot="5400000">
            <a:off x="1747641" y="1860871"/>
            <a:ext cx="644062" cy="900000"/>
          </a:xfrm>
          <a:prstGeom prst="rect">
            <a:avLst/>
          </a:prstGeom>
          <a:noFill/>
        </p:spPr>
      </p:pic>
      <p:pic>
        <p:nvPicPr>
          <p:cNvPr id="23" name="Picture 51"/>
          <p:cNvPicPr>
            <a:picLocks noChangeAspect="1" noChangeArrowheads="1"/>
          </p:cNvPicPr>
          <p:nvPr/>
        </p:nvPicPr>
        <p:blipFill>
          <a:blip r:embed="rId1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934857" y="3033016"/>
            <a:ext cx="429231" cy="540000"/>
          </a:xfrm>
          <a:prstGeom prst="rect">
            <a:avLst/>
          </a:prstGeom>
          <a:noFill/>
        </p:spPr>
      </p:pic>
      <p:pic>
        <p:nvPicPr>
          <p:cNvPr id="61" name="Picture 38" descr="C:\Users\Wilco\TU 3e jaar\CT3000-09 Bachelor eindwerk\Tussenrapport\Buis massief.png"/>
          <p:cNvPicPr>
            <a:picLocks noChangeAspect="1" noChangeArrowheads="1"/>
          </p:cNvPicPr>
          <p:nvPr/>
        </p:nvPicPr>
        <p:blipFill>
          <a:blip r:embed="rId18" cstate="print"/>
          <a:srcRect/>
          <a:stretch>
            <a:fillRect/>
          </a:stretch>
        </p:blipFill>
        <p:spPr bwMode="auto">
          <a:xfrm>
            <a:off x="4680112" y="1844824"/>
            <a:ext cx="900000" cy="900000"/>
          </a:xfrm>
          <a:prstGeom prst="rect">
            <a:avLst/>
          </a:prstGeom>
          <a:noFill/>
        </p:spPr>
      </p:pic>
      <p:sp>
        <p:nvSpPr>
          <p:cNvPr id="28686" name="Rectangle 1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nl-NL"/>
          </a:p>
        </p:txBody>
      </p:sp>
      <p:pic>
        <p:nvPicPr>
          <p:cNvPr id="28685" name="Picture 13"/>
          <p:cNvPicPr>
            <a:picLocks noChangeAspect="1" noChangeArrowheads="1"/>
          </p:cNvPicPr>
          <p:nvPr/>
        </p:nvPicPr>
        <p:blipFill>
          <a:blip r:embed="rId1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475656" y="3429000"/>
            <a:ext cx="1455000" cy="540000"/>
          </a:xfrm>
          <a:prstGeom prst="rect">
            <a:avLst/>
          </a:prstGeom>
          <a:noFill/>
        </p:spPr>
      </p:pic>
      <p:sp>
        <p:nvSpPr>
          <p:cNvPr id="28688" name="Rectangle 1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nl-NL"/>
          </a:p>
        </p:txBody>
      </p:sp>
      <p:sp>
        <p:nvSpPr>
          <p:cNvPr id="38" name="Tekstvak 37"/>
          <p:cNvSpPr txBox="1"/>
          <p:nvPr/>
        </p:nvSpPr>
        <p:spPr>
          <a:xfrm>
            <a:off x="1331640" y="6381328"/>
            <a:ext cx="626469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1200" dirty="0" smtClean="0">
                <a:solidFill>
                  <a:schemeClr val="bg1">
                    <a:lumMod val="50000"/>
                  </a:schemeClr>
                </a:solidFill>
              </a:rPr>
              <a:t>Doelstelling - Maximale schuifspanning - </a:t>
            </a:r>
            <a:r>
              <a:rPr lang="nl-NL" sz="1200" b="1" dirty="0" smtClean="0"/>
              <a:t>Afschuifstijfheid</a:t>
            </a:r>
            <a:r>
              <a:rPr lang="nl-NL" sz="1200" dirty="0" smtClean="0">
                <a:solidFill>
                  <a:schemeClr val="bg1">
                    <a:lumMod val="50000"/>
                  </a:schemeClr>
                </a:solidFill>
              </a:rPr>
              <a:t> - Aanbeveling</a:t>
            </a:r>
            <a:endParaRPr lang="nl-NL" sz="1200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86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l-NL" smtClean="0"/>
              <a:t>Werkwijze</a:t>
            </a:r>
            <a:endParaRPr lang="nl-NL" dirty="0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l-NL" smtClean="0"/>
              <a:t>21 Juni 2012</a:t>
            </a:r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723D731-5BCE-488A-8623-8533017DEB8A}" type="slidenum">
              <a:rPr lang="nl-NL" smtClean="0"/>
              <a:pPr/>
              <a:t>9</a:t>
            </a:fld>
            <a:endParaRPr lang="nl-NL"/>
          </a:p>
        </p:txBody>
      </p:sp>
      <p:sp>
        <p:nvSpPr>
          <p:cNvPr id="12" name="Tijdelijke aanduiding voor inhoud 11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nl-NL" dirty="0" smtClean="0"/>
              <a:t>Nauwkeuriger</a:t>
            </a:r>
            <a:endParaRPr lang="nl-NL" dirty="0"/>
          </a:p>
        </p:txBody>
      </p:sp>
      <p:sp>
        <p:nvSpPr>
          <p:cNvPr id="13" name="Tijdelijke aanduiding voor inhoud 12"/>
          <p:cNvSpPr>
            <a:spLocks noGrp="1"/>
          </p:cNvSpPr>
          <p:nvPr>
            <p:ph idx="12"/>
          </p:nvPr>
        </p:nvSpPr>
        <p:spPr/>
        <p:txBody>
          <a:bodyPr>
            <a:normAutofit lnSpcReduction="10000"/>
          </a:bodyPr>
          <a:lstStyle/>
          <a:p>
            <a:r>
              <a:rPr lang="nl-NL" smtClean="0"/>
              <a:t>Zuivere afschuiving</a:t>
            </a:r>
          </a:p>
          <a:p>
            <a:endParaRPr lang="nl-NL" dirty="0"/>
          </a:p>
        </p:txBody>
      </p:sp>
      <p:sp>
        <p:nvSpPr>
          <p:cNvPr id="14" name="Tijdelijke aanduiding voor inhoud 13"/>
          <p:cNvSpPr>
            <a:spLocks noGrp="1"/>
          </p:cNvSpPr>
          <p:nvPr>
            <p:ph idx="13"/>
          </p:nvPr>
        </p:nvSpPr>
        <p:spPr/>
        <p:txBody>
          <a:bodyPr>
            <a:normAutofit lnSpcReduction="10000"/>
          </a:bodyPr>
          <a:lstStyle/>
          <a:p>
            <a:r>
              <a:rPr lang="nl-NL" smtClean="0"/>
              <a:t>Grotere geldigheid</a:t>
            </a:r>
          </a:p>
          <a:p>
            <a:endParaRPr lang="nl-NL" dirty="0"/>
          </a:p>
        </p:txBody>
      </p:sp>
      <p:sp>
        <p:nvSpPr>
          <p:cNvPr id="28" name="Tijdelijke aanduiding voor inhoud 27"/>
          <p:cNvSpPr>
            <a:spLocks noGrp="1"/>
          </p:cNvSpPr>
          <p:nvPr>
            <p:ph idx="14"/>
          </p:nvPr>
        </p:nvSpPr>
        <p:spPr/>
        <p:txBody>
          <a:bodyPr>
            <a:normAutofit lnSpcReduction="10000"/>
          </a:bodyPr>
          <a:lstStyle/>
          <a:p>
            <a:r>
              <a:rPr lang="nl-NL" dirty="0" smtClean="0"/>
              <a:t>Soort element</a:t>
            </a:r>
            <a:endParaRPr lang="nl-NL" dirty="0"/>
          </a:p>
        </p:txBody>
      </p:sp>
      <p:pic>
        <p:nvPicPr>
          <p:cNvPr id="6" name="Picture 37" descr="C:\Users\Wilco\TU 3e jaar\CT3000-09 Bachelor eindwerk\Tussenrapport\Rechthoek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5400000">
            <a:off x="8280783" y="333127"/>
            <a:ext cx="360040" cy="503113"/>
          </a:xfrm>
          <a:prstGeom prst="rect">
            <a:avLst/>
          </a:prstGeom>
          <a:noFill/>
        </p:spPr>
      </p:pic>
      <p:cxnSp>
        <p:nvCxnSpPr>
          <p:cNvPr id="38" name="Rechte verbindingslijn met pijl 37"/>
          <p:cNvCxnSpPr/>
          <p:nvPr/>
        </p:nvCxnSpPr>
        <p:spPr>
          <a:xfrm flipH="1">
            <a:off x="1327468" y="1412777"/>
            <a:ext cx="4172" cy="447813"/>
          </a:xfrm>
          <a:prstGeom prst="straightConnector1">
            <a:avLst/>
          </a:prstGeom>
          <a:ln w="25400">
            <a:solidFill>
              <a:srgbClr val="C00000"/>
            </a:solidFill>
            <a:tailEnd type="stealth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8" name="Picture 4" descr="C:\Users\Wilco\TU 3e jaar\CT3000-09 Bachelor eindwerk\Tussenrapport\Solid95 2.png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5166568" y="2940846"/>
            <a:ext cx="2717800" cy="2387599"/>
          </a:xfrm>
          <a:prstGeom prst="rect">
            <a:avLst/>
          </a:prstGeom>
          <a:noFill/>
        </p:spPr>
      </p:pic>
      <p:pic>
        <p:nvPicPr>
          <p:cNvPr id="25" name="Afbeelding 24" descr="Solid45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206128" y="3140968"/>
            <a:ext cx="2419256" cy="1989167"/>
          </a:xfrm>
          <a:prstGeom prst="rect">
            <a:avLst/>
          </a:prstGeom>
        </p:spPr>
      </p:pic>
      <p:cxnSp>
        <p:nvCxnSpPr>
          <p:cNvPr id="29" name="Rechte verbindingslijn met pijl 28"/>
          <p:cNvCxnSpPr>
            <a:stCxn id="25" idx="3"/>
            <a:endCxn id="1028" idx="1"/>
          </p:cNvCxnSpPr>
          <p:nvPr/>
        </p:nvCxnSpPr>
        <p:spPr>
          <a:xfrm flipV="1">
            <a:off x="3625385" y="4134646"/>
            <a:ext cx="1541183" cy="906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kstvak 14"/>
          <p:cNvSpPr txBox="1"/>
          <p:nvPr/>
        </p:nvSpPr>
        <p:spPr>
          <a:xfrm>
            <a:off x="1331640" y="6381328"/>
            <a:ext cx="626469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1200" dirty="0" smtClean="0">
                <a:solidFill>
                  <a:schemeClr val="bg1">
                    <a:lumMod val="50000"/>
                  </a:schemeClr>
                </a:solidFill>
              </a:rPr>
              <a:t>Doelstelling - Maximale schuifspanning - </a:t>
            </a:r>
            <a:r>
              <a:rPr lang="nl-NL" sz="1200" b="1" dirty="0" smtClean="0"/>
              <a:t>Afschuifstijfheid</a:t>
            </a:r>
            <a:r>
              <a:rPr lang="nl-NL" sz="1200" dirty="0" smtClean="0">
                <a:solidFill>
                  <a:schemeClr val="bg1">
                    <a:lumMod val="50000"/>
                  </a:schemeClr>
                </a:solidFill>
              </a:rPr>
              <a:t> - Aanbeveling</a:t>
            </a:r>
            <a:endParaRPr lang="nl-NL" sz="12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7" name="Tekstvak 16"/>
          <p:cNvSpPr txBox="1"/>
          <p:nvPr/>
        </p:nvSpPr>
        <p:spPr>
          <a:xfrm>
            <a:off x="1259632" y="5373216"/>
            <a:ext cx="22322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dirty="0" smtClean="0"/>
              <a:t>8-knoopselement</a:t>
            </a:r>
            <a:endParaRPr lang="nl-NL" dirty="0"/>
          </a:p>
        </p:txBody>
      </p:sp>
      <p:sp>
        <p:nvSpPr>
          <p:cNvPr id="18" name="Tekstvak 17"/>
          <p:cNvSpPr txBox="1"/>
          <p:nvPr/>
        </p:nvSpPr>
        <p:spPr>
          <a:xfrm>
            <a:off x="5364088" y="5373216"/>
            <a:ext cx="22322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dirty="0" smtClean="0"/>
              <a:t>20-knoopselement</a:t>
            </a:r>
            <a:endParaRPr lang="nl-NL" dirty="0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 build="p"/>
      <p:bldP spid="17" grpId="0"/>
      <p:bldP spid="18" grpId="0"/>
    </p:bldLst>
  </p:timing>
</p:sld>
</file>

<file path=ppt/theme/theme1.xml><?xml version="1.0" encoding="utf-8"?>
<a:theme xmlns:a="http://schemas.openxmlformats.org/drawingml/2006/main" name="Office-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-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324</Words>
  <Application>Microsoft Office PowerPoint</Application>
  <PresentationFormat>Diavoorstelling (4:3)</PresentationFormat>
  <Paragraphs>160</Paragraphs>
  <Slides>17</Slides>
  <Notes>1</Notes>
  <HiddenSlides>0</HiddenSlides>
  <MMClips>2</MMClips>
  <ScaleCrop>false</ScaleCrop>
  <HeadingPairs>
    <vt:vector size="4" baseType="variant">
      <vt:variant>
        <vt:lpstr>Thema</vt:lpstr>
      </vt:variant>
      <vt:variant>
        <vt:i4>1</vt:i4>
      </vt:variant>
      <vt:variant>
        <vt:lpstr>Diatitels</vt:lpstr>
      </vt:variant>
      <vt:variant>
        <vt:i4>17</vt:i4>
      </vt:variant>
    </vt:vector>
  </HeadingPairs>
  <TitlesOfParts>
    <vt:vector size="18" baseType="lpstr">
      <vt:lpstr>Office-thema</vt:lpstr>
      <vt:lpstr>AFSCHUIFSTIJFHEID EN MAXIMALE SCHUIFSPANNING</vt:lpstr>
      <vt:lpstr>Inhoud</vt:lpstr>
      <vt:lpstr>Doelstelling</vt:lpstr>
      <vt:lpstr>Uit eerdere eindwerken</vt:lpstr>
      <vt:lpstr>Uit eerdere eindwerken</vt:lpstr>
      <vt:lpstr>Methode</vt:lpstr>
      <vt:lpstr>Resultaten</vt:lpstr>
      <vt:lpstr>Uit eerdere eindwerken</vt:lpstr>
      <vt:lpstr>Werkwijze</vt:lpstr>
      <vt:lpstr>Werkwijze</vt:lpstr>
      <vt:lpstr>Werkwijze</vt:lpstr>
      <vt:lpstr>Werkwijze</vt:lpstr>
      <vt:lpstr>Methode</vt:lpstr>
      <vt:lpstr>Resultaten</vt:lpstr>
      <vt:lpstr>Overzicht</vt:lpstr>
      <vt:lpstr>Overzicht</vt:lpstr>
      <vt:lpstr>Aanbevelingen</vt:lpstr>
    </vt:vector>
  </TitlesOfParts>
  <Company>HP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Afschuifstijfheid en maximale schuifspanning</dc:title>
  <dc:creator>Wilco</dc:creator>
  <cp:lastModifiedBy>Wilco</cp:lastModifiedBy>
  <cp:revision>89</cp:revision>
  <dcterms:created xsi:type="dcterms:W3CDTF">2012-06-15T17:09:28Z</dcterms:created>
  <dcterms:modified xsi:type="dcterms:W3CDTF">2012-06-21T09:49:26Z</dcterms:modified>
</cp:coreProperties>
</file>